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4" r:id="rId5"/>
    <p:sldId id="258" r:id="rId6"/>
    <p:sldId id="264" r:id="rId7"/>
    <p:sldId id="256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7432-28AD-44F2-9AE2-EB34F217F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0FBBC-3A75-447A-B4A0-DFC013DFB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50148-708E-4879-8DB2-95A42AA8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7C838-2E58-4540-AD23-CA4E35895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5ABD5-6D79-43B5-8FA7-04FE8E15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BCCE-2C83-4268-81B7-1E43CC0D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F871E-874B-4F2E-91C9-967D231CD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862E-5310-4AB3-95F3-EBBE33A8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A00DD-F213-44A3-A452-9A80C072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6F612-A8B5-48AF-9023-E995E893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0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F6B2B-F5AD-4884-8850-E96F0CA7D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1547F-69A7-4635-8509-031C8536F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CBB6E-E72E-4271-B294-589D9191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ADE6E-C195-4261-8F81-58634D30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30B63-F0D7-491A-8398-ECCB910F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A7C5-3105-4439-9A64-4D358C61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2476D-735C-4D9A-A75D-A4E932B3C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EC391-50BF-4AC1-A038-688111CF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6DB85-4248-4C83-851B-11F78EE6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FBF0C-2253-49E2-92E6-5D10CBEB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67CC8-E8CB-4904-B42F-E91E59E6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B1875-CFB2-4371-BEF8-06B94C4A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9D200-03A8-46E1-A14D-812EDD11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E30CD-601D-4A6B-83C7-1309EBC8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6E459-11EC-4B9D-AAAC-3E46DDC3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7F2C5-0167-432E-88C4-A7747BDC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0CA3-7C91-485A-AD6A-263A6E70A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ADC91-29E9-4CC5-855A-179C6C4B8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8F706-34C0-45E0-8D5F-EE1A98CD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63122-F4F8-43A2-A997-4F02C405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57A4F-F505-452A-A7BD-6EDA2E9A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077-E7C9-41EA-A98D-DC955A20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47C66-E11C-47C7-B0BF-2F7DBE35A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B00CB-F560-46E2-B05B-5E373DDA9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84651-FD9B-403A-BF34-4060531BA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7B4E2-3941-491A-AA07-B586C58B7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92C308-DB7B-411B-9A92-BE7E5CF7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829E7-AAA1-462F-A5A2-AC30ACC2F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FA203-3429-4B72-AB61-A527A136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384F-CEF6-40A4-9ECE-9521EBAE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A14E9-A9B5-40AE-B43F-A830C775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719B5-BAEB-4433-BF62-97CF7732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435AB-A9F9-40DA-BD83-29B4616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17A5E-1805-4C53-9AB5-6F1FD0D4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FC840-6839-4132-A9D5-61C38320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3D650-D995-41E8-9D93-DDDEA6A2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697E-D07F-4AE7-94CD-90E78A989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03F8-7FE2-471A-AA1C-80D484E76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7C87A-C425-4A7F-A813-E88DCB322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8E13D-1763-4E39-8F5E-A3ED1626C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B4980-9AD9-4C87-A584-FB499BDD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20DF8-F9CE-490C-94AC-797E55A0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20EB-B92E-4315-A60E-A58B72121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4C1A6-5C16-4062-BBA9-184502485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B021C-D7E5-4266-BE41-62B63F36A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07B8B-7A46-4E24-A0AF-74C4021A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3F41F-8F97-490A-827F-07E5F6CF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0F8B5-B809-411D-86CB-80EE2259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31851-7587-4DB4-9248-86EDB44F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D0CD7-7228-4C8A-B845-C53F84194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DEE4C-2831-401A-BE1B-D773CA8CA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DEE3-E6D0-4073-8725-FA61B83C4E8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EEFDB-AD79-4434-B503-EF2142E2F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89B80-9F29-424F-A5BD-591681E7E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6B6F-B4A3-4280-9E4E-BD62B7A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gEVWjU0EY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jimproctor.us/ecotyp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>
                <a:latin typeface="+mn-lt"/>
              </a:rPr>
              <a:t>Revisiting </a:t>
            </a:r>
            <a:r>
              <a:rPr lang="en-US" sz="4400" b="1" i="1">
                <a:latin typeface="+mn-lt"/>
              </a:rPr>
              <a:t>Ideology ----</a:t>
            </a:r>
            <a:endParaRPr lang="en-US" sz="440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3200" dirty="0"/>
              <a:t>A set of cultural beliefs, values and attitudes</a:t>
            </a:r>
          </a:p>
          <a:p>
            <a:r>
              <a:rPr lang="en-US" sz="3200" dirty="0"/>
              <a:t>The “ideal” side in ecological dialogue</a:t>
            </a:r>
          </a:p>
          <a:p>
            <a:r>
              <a:rPr lang="en-US" sz="3200" dirty="0"/>
              <a:t>Ideology underlies and often helps to justify the status quo</a:t>
            </a:r>
            <a:endParaRPr lang="is-IS" sz="3200" dirty="0"/>
          </a:p>
          <a:p>
            <a:r>
              <a:rPr lang="is-IS" sz="3200" dirty="0"/>
              <a:t>Social movements to change that status quo often mobilize a different (sometimes opposing) ideology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51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>
                <a:latin typeface="+mn-lt"/>
              </a:rPr>
              <a:t>Revisiting </a:t>
            </a:r>
            <a:r>
              <a:rPr lang="en-US" sz="4400" b="1" i="1">
                <a:latin typeface="+mn-lt"/>
              </a:rPr>
              <a:t>Ideology ----</a:t>
            </a:r>
            <a:endParaRPr lang="en-US" sz="440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3200" dirty="0"/>
              <a:t>Ideas are “the conceptual vehicles that take us places” (Proctor 2018)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Attending to environmental ideas will help us cultivate more </a:t>
            </a:r>
            <a:r>
              <a:rPr lang="en-US" sz="3200" u="sng" dirty="0"/>
              <a:t>insightful</a:t>
            </a:r>
            <a:r>
              <a:rPr lang="en-US" sz="3200" dirty="0"/>
              <a:t> understandings of causes, more </a:t>
            </a:r>
            <a:r>
              <a:rPr lang="en-US" sz="3200" u="sng" dirty="0"/>
              <a:t>creative</a:t>
            </a:r>
            <a:r>
              <a:rPr lang="en-US" sz="3200" dirty="0"/>
              <a:t> possibilities for solutions, and more </a:t>
            </a:r>
            <a:r>
              <a:rPr lang="en-US" sz="3200" u="sng" dirty="0"/>
              <a:t>collaborative</a:t>
            </a:r>
            <a:r>
              <a:rPr lang="en-US" sz="3200" dirty="0"/>
              <a:t> actions toward lasting process</a:t>
            </a:r>
          </a:p>
        </p:txBody>
      </p:sp>
    </p:spTree>
    <p:extLst>
      <p:ext uri="{BB962C8B-B14F-4D97-AF65-F5344CB8AC3E}">
        <p14:creationId xmlns:p14="http://schemas.microsoft.com/office/powerpoint/2010/main" val="401370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en-US" sz="4400" b="1" err="1">
                <a:latin typeface="+mn-lt"/>
              </a:rPr>
              <a:t>EcoTypes</a:t>
            </a:r>
            <a:r>
              <a:rPr lang="en-US" sz="4400" b="1">
                <a:latin typeface="+mn-lt"/>
              </a:rPr>
              <a:t> – What’s the point?</a:t>
            </a:r>
            <a:endParaRPr lang="en-US" sz="440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/>
              <a:t>There are may relevant ideas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You have choices with respect to these ideas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These choices boil down to a few key themes and related questions</a:t>
            </a:r>
          </a:p>
        </p:txBody>
      </p:sp>
    </p:spTree>
    <p:extLst>
      <p:ext uri="{BB962C8B-B14F-4D97-AF65-F5344CB8AC3E}">
        <p14:creationId xmlns:p14="http://schemas.microsoft.com/office/powerpoint/2010/main" val="318918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9E36DD-6E12-4CAE-B259-E19B217A7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hlinkClick r:id="rId2"/>
              </a:rPr>
              <a:t>https://www.youtube.com/watch?v=-gEVWjU0EY4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2ADD96-3950-4D9E-999E-F0301D9D9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 err="1">
                <a:solidFill>
                  <a:schemeClr val="accent1"/>
                </a:solidFill>
              </a:rPr>
              <a:t>EcoTypes</a:t>
            </a:r>
            <a:r>
              <a:rPr lang="en-US" sz="2000" dirty="0">
                <a:solidFill>
                  <a:schemeClr val="accent1"/>
                </a:solidFill>
              </a:rPr>
              <a:t> Background Video with Dr. Jim Proctor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29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</a:rPr>
              <a:t>What are the 15 </a:t>
            </a:r>
            <a:r>
              <a:rPr lang="en-US" sz="4400" b="1" dirty="0" err="1">
                <a:solidFill>
                  <a:schemeClr val="accent1"/>
                </a:solidFill>
              </a:rPr>
              <a:t>EcoType</a:t>
            </a:r>
            <a:r>
              <a:rPr lang="en-US" sz="4400" b="1" dirty="0">
                <a:solidFill>
                  <a:schemeClr val="accent1"/>
                </a:solidFill>
              </a:rPr>
              <a:t> axes</a:t>
            </a:r>
            <a:r>
              <a:rPr lang="is-IS" sz="4400" dirty="0">
                <a:solidFill>
                  <a:schemeClr val="accent1"/>
                </a:solidFill>
              </a:rPr>
              <a:t>?</a:t>
            </a:r>
            <a:endParaRPr lang="en-US" sz="4400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621792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Aesthetics</a:t>
            </a:r>
            <a:r>
              <a:rPr lang="en-US" sz="1400" dirty="0"/>
              <a:t> (beauty found in wilderness </a:t>
            </a:r>
            <a:r>
              <a:rPr lang="en-US" sz="1400" u="sng" dirty="0"/>
              <a:t>vs.</a:t>
            </a:r>
            <a:r>
              <a:rPr lang="en-US" sz="1400" dirty="0"/>
              <a:t> beauty found in nature improved by humans)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Change</a:t>
            </a:r>
            <a:r>
              <a:rPr lang="en-US" sz="1400" dirty="0"/>
              <a:t> (incremental </a:t>
            </a:r>
            <a:r>
              <a:rPr lang="en-US" sz="1400" u="sng" dirty="0"/>
              <a:t>vs.</a:t>
            </a:r>
            <a:r>
              <a:rPr lang="en-US" sz="1400" dirty="0"/>
              <a:t> radical)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Diversity</a:t>
            </a:r>
            <a:r>
              <a:rPr lang="en-US" sz="1400" dirty="0"/>
              <a:t> (environmentalism is sufficiently diverse </a:t>
            </a:r>
            <a:r>
              <a:rPr lang="en-US" sz="1400" u="sng" dirty="0"/>
              <a:t>vs.</a:t>
            </a:r>
            <a:r>
              <a:rPr lang="en-US" sz="1400" dirty="0"/>
              <a:t> needs broader race/class participation)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Domain</a:t>
            </a:r>
            <a:r>
              <a:rPr lang="en-US" sz="1400" dirty="0"/>
              <a:t> (ideas &amp; beliefs </a:t>
            </a:r>
            <a:r>
              <a:rPr lang="en-US" sz="1400" u="sng" dirty="0"/>
              <a:t>vs.</a:t>
            </a:r>
            <a:r>
              <a:rPr lang="en-US" sz="1400" dirty="0"/>
              <a:t> material practices &amp; behaviors)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Ethics</a:t>
            </a:r>
            <a:r>
              <a:rPr lang="en-US" sz="1400" dirty="0"/>
              <a:t> (bio-centrism </a:t>
            </a:r>
            <a:r>
              <a:rPr lang="en-US" sz="1400" u="sng" dirty="0"/>
              <a:t>vs.</a:t>
            </a:r>
            <a:r>
              <a:rPr lang="en-US" sz="1400" dirty="0"/>
              <a:t> anthropo-centrism)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Future</a:t>
            </a:r>
            <a:r>
              <a:rPr lang="en-US" sz="1400" dirty="0"/>
              <a:t> (impending crisis </a:t>
            </a:r>
            <a:r>
              <a:rPr lang="en-US" sz="1400" u="sng" dirty="0"/>
              <a:t>vs.</a:t>
            </a:r>
            <a:r>
              <a:rPr lang="en-US" sz="1400" dirty="0"/>
              <a:t> possibility &amp; opportunity)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Nature</a:t>
            </a:r>
            <a:r>
              <a:rPr lang="en-US" sz="1400" dirty="0"/>
              <a:t> (nature is pure &amp; harmonious </a:t>
            </a:r>
            <a:r>
              <a:rPr lang="en-US" sz="1400" u="sng" dirty="0"/>
              <a:t>vs.</a:t>
            </a:r>
            <a:r>
              <a:rPr lang="en-US" sz="1400" dirty="0"/>
              <a:t> nature is now hybrid)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Science</a:t>
            </a:r>
            <a:r>
              <a:rPr lang="en-US" sz="1400" dirty="0"/>
              <a:t> (alternative ways of knowing can be valid </a:t>
            </a:r>
            <a:r>
              <a:rPr lang="en-US" sz="1400" u="sng" dirty="0"/>
              <a:t>vs.</a:t>
            </a:r>
            <a:r>
              <a:rPr lang="en-US" sz="1400" dirty="0"/>
              <a:t> mainstream science is key &amp; trustworthy)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Social scale </a:t>
            </a:r>
            <a:r>
              <a:rPr lang="en-US" sz="1400" dirty="0"/>
              <a:t>(work at individual level </a:t>
            </a:r>
            <a:r>
              <a:rPr lang="en-US" sz="1400" u="sng" dirty="0"/>
              <a:t>vs.</a:t>
            </a:r>
            <a:r>
              <a:rPr lang="en-US" sz="1400" dirty="0"/>
              <a:t> focus on key institutions)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Society</a:t>
            </a:r>
            <a:r>
              <a:rPr lang="en-US" sz="1400" dirty="0"/>
              <a:t> (seek social consensus </a:t>
            </a:r>
            <a:r>
              <a:rPr lang="en-US" sz="1400" u="sng" dirty="0"/>
              <a:t>vs.</a:t>
            </a:r>
            <a:r>
              <a:rPr lang="en-US" sz="1400" dirty="0"/>
              <a:t> expect &amp; work with difference &amp; conflict)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Spatial scale </a:t>
            </a:r>
            <a:r>
              <a:rPr lang="en-US" sz="1400" dirty="0"/>
              <a:t>(act locally </a:t>
            </a:r>
            <a:r>
              <a:rPr lang="en-US" sz="1400" u="sng" dirty="0"/>
              <a:t>vs.</a:t>
            </a:r>
            <a:r>
              <a:rPr lang="en-US" sz="1400" dirty="0"/>
              <a:t> act globally)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Spirituality</a:t>
            </a:r>
            <a:r>
              <a:rPr lang="en-US" sz="1400" dirty="0"/>
              <a:t> (a sacred approach to nature </a:t>
            </a:r>
            <a:r>
              <a:rPr lang="en-US" sz="1400" u="sng" dirty="0"/>
              <a:t>vs.</a:t>
            </a:r>
            <a:r>
              <a:rPr lang="en-US" sz="1400" dirty="0"/>
              <a:t> a secular approach to nature)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Technology</a:t>
            </a:r>
            <a:r>
              <a:rPr lang="en-US" sz="1400" dirty="0"/>
              <a:t> (</a:t>
            </a:r>
            <a:r>
              <a:rPr lang="en-US" sz="1400" dirty="0" err="1"/>
              <a:t>techo</a:t>
            </a:r>
            <a:r>
              <a:rPr lang="en-US" sz="1400" dirty="0"/>
              <a:t>-phobic [pessimistic] </a:t>
            </a:r>
            <a:r>
              <a:rPr lang="en-US" sz="1400" u="sng" dirty="0"/>
              <a:t>vs.</a:t>
            </a:r>
            <a:r>
              <a:rPr lang="en-US" sz="1400" dirty="0"/>
              <a:t> techno-</a:t>
            </a:r>
            <a:r>
              <a:rPr lang="en-US" sz="1400" dirty="0" err="1"/>
              <a:t>philic</a:t>
            </a:r>
            <a:r>
              <a:rPr lang="en-US" sz="1400" dirty="0"/>
              <a:t> [optimistic and enthusiastic]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b="1" dirty="0"/>
              <a:t>Time</a:t>
            </a:r>
            <a:r>
              <a:rPr lang="en-US" sz="1400" dirty="0"/>
              <a:t> (look back to ”golden past” </a:t>
            </a:r>
            <a:r>
              <a:rPr lang="en-US" sz="1400" u="sng" dirty="0"/>
              <a:t>vs.</a:t>
            </a:r>
            <a:r>
              <a:rPr lang="en-US" sz="1400" dirty="0"/>
              <a:t> move on hopefully to the future)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New!! </a:t>
            </a:r>
            <a:r>
              <a:rPr lang="en-US" sz="1400" b="1" dirty="0"/>
              <a:t>Ecosystems </a:t>
            </a:r>
            <a:r>
              <a:rPr lang="en-US" sz="1400" dirty="0"/>
              <a:t>(stability </a:t>
            </a:r>
            <a:r>
              <a:rPr lang="en-US" sz="1400" u="sng" dirty="0"/>
              <a:t>vs.</a:t>
            </a:r>
            <a:r>
              <a:rPr lang="en-US" sz="1400" dirty="0"/>
              <a:t> changes arising from human disturbance)</a:t>
            </a:r>
          </a:p>
        </p:txBody>
      </p:sp>
    </p:spTree>
    <p:extLst>
      <p:ext uri="{BB962C8B-B14F-4D97-AF65-F5344CB8AC3E}">
        <p14:creationId xmlns:p14="http://schemas.microsoft.com/office/powerpoint/2010/main" val="23284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C65EF-92EF-4BCF-AC35-1A532E9D2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 the axes cluster into 3 broad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EcoType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themes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9B2E33F0-6C8B-4125-8B7B-9D352D507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2798578"/>
            <a:ext cx="11496821" cy="342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1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B41237-895A-44E7-9E3B-CDBC33A06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85018"/>
              </p:ext>
            </p:extLst>
          </p:nvPr>
        </p:nvGraphicFramePr>
        <p:xfrm>
          <a:off x="1542472" y="1145386"/>
          <a:ext cx="9107055" cy="456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685">
                  <a:extLst>
                    <a:ext uri="{9D8B030D-6E8A-4147-A177-3AD203B41FA5}">
                      <a16:colId xmlns:a16="http://schemas.microsoft.com/office/drawing/2014/main" val="3983548504"/>
                    </a:ext>
                  </a:extLst>
                </a:gridCol>
                <a:gridCol w="3035685">
                  <a:extLst>
                    <a:ext uri="{9D8B030D-6E8A-4147-A177-3AD203B41FA5}">
                      <a16:colId xmlns:a16="http://schemas.microsoft.com/office/drawing/2014/main" val="2776227638"/>
                    </a:ext>
                  </a:extLst>
                </a:gridCol>
                <a:gridCol w="3035685">
                  <a:extLst>
                    <a:ext uri="{9D8B030D-6E8A-4147-A177-3AD203B41FA5}">
                      <a16:colId xmlns:a16="http://schemas.microsoft.com/office/drawing/2014/main" val="2946121645"/>
                    </a:ext>
                  </a:extLst>
                </a:gridCol>
              </a:tblGrid>
              <a:tr h="1172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Place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(Nonhuman/Human)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Action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(Small/Big)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Knowledge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(Old/New)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597139"/>
                  </a:ext>
                </a:extLst>
              </a:tr>
              <a:tr h="679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13211"/>
                  </a:ext>
                </a:extLst>
              </a:tr>
              <a:tr h="679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Ecosystems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23247"/>
                  </a:ext>
                </a:extLst>
              </a:tr>
              <a:tr h="679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Ethics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Social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Spirituality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578267"/>
                  </a:ext>
                </a:extLst>
              </a:tr>
              <a:tr h="679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9351"/>
                  </a:ext>
                </a:extLst>
              </a:tr>
              <a:tr h="6790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Spatial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20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6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dirty="0"/>
            </a:br>
            <a:r>
              <a:rPr lang="en-US" b="1" i="1" dirty="0"/>
              <a:t>The </a:t>
            </a:r>
            <a:r>
              <a:rPr lang="en-US" b="1" i="1" dirty="0" err="1"/>
              <a:t>EcoTypes</a:t>
            </a:r>
            <a:r>
              <a:rPr lang="en-US" b="1" i="1" dirty="0"/>
              <a:t> Website……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EcoTypes Exploring Environmental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7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356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Revisiting Ideology ----</vt:lpstr>
      <vt:lpstr>Revisiting Ideology ----</vt:lpstr>
      <vt:lpstr>EcoTypes – What’s the point?</vt:lpstr>
      <vt:lpstr>https://www.youtube.com/watch?v=-gEVWjU0EY4</vt:lpstr>
      <vt:lpstr>What are the 15 EcoType axes?</vt:lpstr>
      <vt:lpstr>How do the axes cluster into 3 broad EcoType themes?</vt:lpstr>
      <vt:lpstr>PowerPoint Presentation</vt:lpstr>
      <vt:lpstr> The EcoTypes Website……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Ideology ----</dc:title>
  <dc:creator>Hannah Whitley</dc:creator>
  <cp:lastModifiedBy>Hannah Whitley</cp:lastModifiedBy>
  <cp:revision>3</cp:revision>
  <dcterms:created xsi:type="dcterms:W3CDTF">2019-10-24T12:53:07Z</dcterms:created>
  <dcterms:modified xsi:type="dcterms:W3CDTF">2019-10-24T17:08:39Z</dcterms:modified>
</cp:coreProperties>
</file>