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4" r:id="rId5"/>
    <p:sldId id="265" r:id="rId6"/>
    <p:sldId id="266" r:id="rId7"/>
    <p:sldId id="279" r:id="rId8"/>
    <p:sldId id="261" r:id="rId9"/>
    <p:sldId id="263" r:id="rId10"/>
    <p:sldId id="280" r:id="rId11"/>
    <p:sldId id="281" r:id="rId12"/>
    <p:sldId id="282" r:id="rId13"/>
    <p:sldId id="267" r:id="rId14"/>
    <p:sldId id="283" r:id="rId15"/>
    <p:sldId id="284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59" r:id="rId28"/>
    <p:sldId id="307" r:id="rId29"/>
    <p:sldId id="303" r:id="rId30"/>
    <p:sldId id="304" r:id="rId31"/>
    <p:sldId id="305" r:id="rId32"/>
    <p:sldId id="306" r:id="rId33"/>
    <p:sldId id="298" r:id="rId34"/>
    <p:sldId id="299" r:id="rId35"/>
    <p:sldId id="300" r:id="rId36"/>
    <p:sldId id="301" r:id="rId37"/>
    <p:sldId id="30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5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15F03-131B-4388-B860-307A35A7E567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A15177-85C0-4C35-8F73-87813CD8DF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Great Depression and a New Deal for Agriculture, 1930-1939</a:t>
          </a:r>
        </a:p>
      </dgm:t>
    </dgm:pt>
    <dgm:pt modelId="{762FA275-A628-4F5B-884D-E3821209D3F3}" type="parTrans" cxnId="{E17703D2-C304-4FCE-B4DA-B8F5E879072A}">
      <dgm:prSet/>
      <dgm:spPr/>
      <dgm:t>
        <a:bodyPr/>
        <a:lstStyle/>
        <a:p>
          <a:endParaRPr lang="en-US"/>
        </a:p>
      </dgm:t>
    </dgm:pt>
    <dgm:pt modelId="{5C0DF8B9-58FF-49B2-BC92-C504F4503004}" type="sibTrans" cxnId="{E17703D2-C304-4FCE-B4DA-B8F5E879072A}">
      <dgm:prSet/>
      <dgm:spPr/>
      <dgm:t>
        <a:bodyPr/>
        <a:lstStyle/>
        <a:p>
          <a:endParaRPr lang="en-US"/>
        </a:p>
      </dgm:t>
    </dgm:pt>
    <dgm:pt modelId="{06626012-4559-4979-8D62-9B6B95803D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World War II and its Aftermath</a:t>
          </a:r>
        </a:p>
      </dgm:t>
    </dgm:pt>
    <dgm:pt modelId="{B9F19B87-F220-4C26-8134-B184A3805630}" type="parTrans" cxnId="{D24AC152-FF8F-459C-AA8D-6D3BBAF256A2}">
      <dgm:prSet/>
      <dgm:spPr/>
      <dgm:t>
        <a:bodyPr/>
        <a:lstStyle/>
        <a:p>
          <a:endParaRPr lang="en-US"/>
        </a:p>
      </dgm:t>
    </dgm:pt>
    <dgm:pt modelId="{7D33DDF6-BB10-4EB5-9E80-575FD664D563}" type="sibTrans" cxnId="{D24AC152-FF8F-459C-AA8D-6D3BBAF256A2}">
      <dgm:prSet/>
      <dgm:spPr/>
      <dgm:t>
        <a:bodyPr/>
        <a:lstStyle/>
        <a:p>
          <a:endParaRPr lang="en-US"/>
        </a:p>
      </dgm:t>
    </dgm:pt>
    <dgm:pt modelId="{55712E1B-D2D4-4431-ACD1-3F53CD4FEF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Third Agricultural Revolution (“Green Revolution”), 1950 - late 1960s</a:t>
          </a:r>
        </a:p>
      </dgm:t>
    </dgm:pt>
    <dgm:pt modelId="{05015D0C-A19B-4DC9-92D7-682F2206F24A}" type="parTrans" cxnId="{E598A331-D930-4DFC-8F76-1AA4F604FE5C}">
      <dgm:prSet/>
      <dgm:spPr/>
      <dgm:t>
        <a:bodyPr/>
        <a:lstStyle/>
        <a:p>
          <a:endParaRPr lang="en-US"/>
        </a:p>
      </dgm:t>
    </dgm:pt>
    <dgm:pt modelId="{116EBDC5-CBF5-40A5-8F24-8298A6D7A1FC}" type="sibTrans" cxnId="{E598A331-D930-4DFC-8F76-1AA4F604FE5C}">
      <dgm:prSet/>
      <dgm:spPr/>
      <dgm:t>
        <a:bodyPr/>
        <a:lstStyle/>
        <a:p>
          <a:endParaRPr lang="en-US"/>
        </a:p>
      </dgm:t>
    </dgm:pt>
    <dgm:pt modelId="{896C7906-C562-4FF8-AC12-E96FADD24A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Post-Green Revolution Paradigm Shifts</a:t>
          </a:r>
        </a:p>
      </dgm:t>
    </dgm:pt>
    <dgm:pt modelId="{0B912295-3E34-4F23-85B5-F89FFEB3B165}" type="parTrans" cxnId="{02D19DA9-8F73-47F9-A6FA-B63B9E75EE5F}">
      <dgm:prSet/>
      <dgm:spPr/>
      <dgm:t>
        <a:bodyPr/>
        <a:lstStyle/>
        <a:p>
          <a:endParaRPr lang="en-US"/>
        </a:p>
      </dgm:t>
    </dgm:pt>
    <dgm:pt modelId="{C2A4718E-7FD8-4C03-A029-D7CCD2D28393}" type="sibTrans" cxnId="{02D19DA9-8F73-47F9-A6FA-B63B9E75EE5F}">
      <dgm:prSet/>
      <dgm:spPr/>
      <dgm:t>
        <a:bodyPr/>
        <a:lstStyle/>
        <a:p>
          <a:endParaRPr lang="en-US"/>
        </a:p>
      </dgm:t>
    </dgm:pt>
    <dgm:pt modelId="{745B8D0C-E6B1-4E14-BCD7-BDB889BE6C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Farming in the 21</a:t>
          </a:r>
          <a:r>
            <a:rPr lang="en-US" baseline="30000" dirty="0"/>
            <a:t>st</a:t>
          </a:r>
          <a:r>
            <a:rPr lang="en-US" dirty="0"/>
            <a:t> Century</a:t>
          </a:r>
        </a:p>
      </dgm:t>
    </dgm:pt>
    <dgm:pt modelId="{6799EF05-59D8-45EF-8778-B4893F986D0B}" type="parTrans" cxnId="{398DB2B0-92E0-4691-87A4-772159C8DB04}">
      <dgm:prSet/>
      <dgm:spPr/>
      <dgm:t>
        <a:bodyPr/>
        <a:lstStyle/>
        <a:p>
          <a:endParaRPr lang="en-US"/>
        </a:p>
      </dgm:t>
    </dgm:pt>
    <dgm:pt modelId="{EDA8952D-542A-4B18-A291-1943A6A64EDC}" type="sibTrans" cxnId="{398DB2B0-92E0-4691-87A4-772159C8DB04}">
      <dgm:prSet/>
      <dgm:spPr/>
      <dgm:t>
        <a:bodyPr/>
        <a:lstStyle/>
        <a:p>
          <a:endParaRPr lang="en-US"/>
        </a:p>
      </dgm:t>
    </dgm:pt>
    <dgm:pt modelId="{955C6559-3B5A-46E7-8B1E-C0B7FFB8DD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Persistence of the family farm</a:t>
          </a:r>
        </a:p>
      </dgm:t>
    </dgm:pt>
    <dgm:pt modelId="{AB368C3B-FB10-4219-B35C-18FB0CBD3119}" type="parTrans" cxnId="{00F19F3B-14A6-4050-A1FE-640A8F4E23CD}">
      <dgm:prSet/>
      <dgm:spPr/>
      <dgm:t>
        <a:bodyPr/>
        <a:lstStyle/>
        <a:p>
          <a:endParaRPr lang="en-US"/>
        </a:p>
      </dgm:t>
    </dgm:pt>
    <dgm:pt modelId="{A569A4E7-A522-4D75-8DA6-7F2730BDE4BD}" type="sibTrans" cxnId="{00F19F3B-14A6-4050-A1FE-640A8F4E23CD}">
      <dgm:prSet/>
      <dgm:spPr/>
      <dgm:t>
        <a:bodyPr/>
        <a:lstStyle/>
        <a:p>
          <a:endParaRPr lang="en-US"/>
        </a:p>
      </dgm:t>
    </dgm:pt>
    <dgm:pt modelId="{A115FBC8-058F-4611-9754-D95ABF9190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Profile of contemporary farmers</a:t>
          </a:r>
        </a:p>
      </dgm:t>
    </dgm:pt>
    <dgm:pt modelId="{75EABDF2-C0C2-4317-8FEC-A5BDBAC65CD2}" type="parTrans" cxnId="{DE8BF795-B3C0-4848-A4FB-5819CEFDAB5B}">
      <dgm:prSet/>
      <dgm:spPr/>
      <dgm:t>
        <a:bodyPr/>
        <a:lstStyle/>
        <a:p>
          <a:endParaRPr lang="en-US"/>
        </a:p>
      </dgm:t>
    </dgm:pt>
    <dgm:pt modelId="{6921E948-9F74-4FF6-9685-7A211FA6B0C6}" type="sibTrans" cxnId="{DE8BF795-B3C0-4848-A4FB-5819CEFDAB5B}">
      <dgm:prSet/>
      <dgm:spPr/>
      <dgm:t>
        <a:bodyPr/>
        <a:lstStyle/>
        <a:p>
          <a:endParaRPr lang="en-US"/>
        </a:p>
      </dgm:t>
    </dgm:pt>
    <dgm:pt modelId="{CBAB7B7C-5E1C-4BC0-A73F-E39C18F7B1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Looking to the future</a:t>
          </a:r>
        </a:p>
      </dgm:t>
    </dgm:pt>
    <dgm:pt modelId="{C0FF1B00-9E48-407B-9AE7-C65896F7E9EA}" type="parTrans" cxnId="{A776ADC8-B07F-4864-81BB-7C28C5DBC462}">
      <dgm:prSet/>
      <dgm:spPr/>
      <dgm:t>
        <a:bodyPr/>
        <a:lstStyle/>
        <a:p>
          <a:endParaRPr lang="en-US"/>
        </a:p>
      </dgm:t>
    </dgm:pt>
    <dgm:pt modelId="{EA5A0B81-9A52-4BB2-B83A-6BD456349B68}" type="sibTrans" cxnId="{A776ADC8-B07F-4864-81BB-7C28C5DBC462}">
      <dgm:prSet/>
      <dgm:spPr/>
      <dgm:t>
        <a:bodyPr/>
        <a:lstStyle/>
        <a:p>
          <a:endParaRPr lang="en-US"/>
        </a:p>
      </dgm:t>
    </dgm:pt>
    <dgm:pt modelId="{5FD200F3-1FC1-40BD-A1EC-E95091643523}" type="pres">
      <dgm:prSet presAssocID="{DD115F03-131B-4388-B860-307A35A7E567}" presName="root" presStyleCnt="0">
        <dgm:presLayoutVars>
          <dgm:dir/>
          <dgm:resizeHandles val="exact"/>
        </dgm:presLayoutVars>
      </dgm:prSet>
      <dgm:spPr/>
    </dgm:pt>
    <dgm:pt modelId="{7133E371-40E8-4B36-8738-7E2A121165CC}" type="pres">
      <dgm:prSet presAssocID="{0EA15177-85C0-4C35-8F73-87813CD8DFFA}" presName="compNode" presStyleCnt="0"/>
      <dgm:spPr/>
    </dgm:pt>
    <dgm:pt modelId="{7D9ACEAF-FE10-41EC-913B-A62880A202AC}" type="pres">
      <dgm:prSet presAssocID="{0EA15177-85C0-4C35-8F73-87813CD8DFFA}" presName="bgRect" presStyleLbl="bgShp" presStyleIdx="0" presStyleCnt="5"/>
      <dgm:spPr/>
    </dgm:pt>
    <dgm:pt modelId="{28673E08-8895-4361-A9B3-5C5456F35A99}" type="pres">
      <dgm:prSet presAssocID="{0EA15177-85C0-4C35-8F73-87813CD8DFFA}" presName="iconRect" presStyleLbl="node1" presStyleIdx="0" presStyleCnt="5" custLinFactNeighborY="18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 with left arrow"/>
        </a:ext>
      </dgm:extLst>
    </dgm:pt>
    <dgm:pt modelId="{92720F51-0491-4B83-8268-7D464AC1AE93}" type="pres">
      <dgm:prSet presAssocID="{0EA15177-85C0-4C35-8F73-87813CD8DFFA}" presName="spaceRect" presStyleCnt="0"/>
      <dgm:spPr/>
    </dgm:pt>
    <dgm:pt modelId="{DEBC2935-76B0-46F6-A369-94C8572B9F6E}" type="pres">
      <dgm:prSet presAssocID="{0EA15177-85C0-4C35-8F73-87813CD8DFFA}" presName="parTx" presStyleLbl="revTx" presStyleIdx="0" presStyleCnt="6">
        <dgm:presLayoutVars>
          <dgm:chMax val="0"/>
          <dgm:chPref val="0"/>
        </dgm:presLayoutVars>
      </dgm:prSet>
      <dgm:spPr/>
    </dgm:pt>
    <dgm:pt modelId="{B9D41FE0-1882-45CA-884C-AD7240C9B447}" type="pres">
      <dgm:prSet presAssocID="{5C0DF8B9-58FF-49B2-BC92-C504F4503004}" presName="sibTrans" presStyleCnt="0"/>
      <dgm:spPr/>
    </dgm:pt>
    <dgm:pt modelId="{7EE5A1EF-EB06-4194-ABB4-44E748A8E420}" type="pres">
      <dgm:prSet presAssocID="{06626012-4559-4979-8D62-9B6B95803D36}" presName="compNode" presStyleCnt="0"/>
      <dgm:spPr/>
    </dgm:pt>
    <dgm:pt modelId="{B7D65AAD-8B8A-46BD-9C0A-749FFF2C0500}" type="pres">
      <dgm:prSet presAssocID="{06626012-4559-4979-8D62-9B6B95803D36}" presName="bgRect" presStyleLbl="bgShp" presStyleIdx="1" presStyleCnt="5"/>
      <dgm:spPr/>
    </dgm:pt>
    <dgm:pt modelId="{45D366E2-F90C-4184-9081-0A2CA7F4CDA5}" type="pres">
      <dgm:prSet presAssocID="{06626012-4559-4979-8D62-9B6B95803D3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 with left arrow"/>
        </a:ext>
      </dgm:extLst>
    </dgm:pt>
    <dgm:pt modelId="{D961305C-E570-47E2-898C-CFE21F8C6DBE}" type="pres">
      <dgm:prSet presAssocID="{06626012-4559-4979-8D62-9B6B95803D36}" presName="spaceRect" presStyleCnt="0"/>
      <dgm:spPr/>
    </dgm:pt>
    <dgm:pt modelId="{F0494D01-0A28-4FD0-B04B-90259AE01916}" type="pres">
      <dgm:prSet presAssocID="{06626012-4559-4979-8D62-9B6B95803D36}" presName="parTx" presStyleLbl="revTx" presStyleIdx="1" presStyleCnt="6">
        <dgm:presLayoutVars>
          <dgm:chMax val="0"/>
          <dgm:chPref val="0"/>
        </dgm:presLayoutVars>
      </dgm:prSet>
      <dgm:spPr/>
    </dgm:pt>
    <dgm:pt modelId="{714A952D-8D7C-4AA1-8CD4-F81F2C81CE42}" type="pres">
      <dgm:prSet presAssocID="{7D33DDF6-BB10-4EB5-9E80-575FD664D563}" presName="sibTrans" presStyleCnt="0"/>
      <dgm:spPr/>
    </dgm:pt>
    <dgm:pt modelId="{B4F60EC8-6292-44C5-90F7-9CAFEE32332A}" type="pres">
      <dgm:prSet presAssocID="{55712E1B-D2D4-4431-ACD1-3F53CD4FEF86}" presName="compNode" presStyleCnt="0"/>
      <dgm:spPr/>
    </dgm:pt>
    <dgm:pt modelId="{32023C28-0D83-4236-8708-E59B884E26F0}" type="pres">
      <dgm:prSet presAssocID="{55712E1B-D2D4-4431-ACD1-3F53CD4FEF86}" presName="bgRect" presStyleLbl="bgShp" presStyleIdx="2" presStyleCnt="5"/>
      <dgm:spPr/>
    </dgm:pt>
    <dgm:pt modelId="{3B53827F-F7B7-4208-A4D9-11798DE9A6C2}" type="pres">
      <dgm:prSet presAssocID="{55712E1B-D2D4-4431-ACD1-3F53CD4FEF8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 with left arrow"/>
        </a:ext>
      </dgm:extLst>
    </dgm:pt>
    <dgm:pt modelId="{43522BDD-55DE-481F-935F-7C71ED20912D}" type="pres">
      <dgm:prSet presAssocID="{55712E1B-D2D4-4431-ACD1-3F53CD4FEF86}" presName="spaceRect" presStyleCnt="0"/>
      <dgm:spPr/>
    </dgm:pt>
    <dgm:pt modelId="{5BD791A2-64F1-41F2-930B-B03157284496}" type="pres">
      <dgm:prSet presAssocID="{55712E1B-D2D4-4431-ACD1-3F53CD4FEF86}" presName="parTx" presStyleLbl="revTx" presStyleIdx="2" presStyleCnt="6">
        <dgm:presLayoutVars>
          <dgm:chMax val="0"/>
          <dgm:chPref val="0"/>
        </dgm:presLayoutVars>
      </dgm:prSet>
      <dgm:spPr/>
    </dgm:pt>
    <dgm:pt modelId="{8A47BB85-6CE7-4197-BFEC-C40940F9A071}" type="pres">
      <dgm:prSet presAssocID="{116EBDC5-CBF5-40A5-8F24-8298A6D7A1FC}" presName="sibTrans" presStyleCnt="0"/>
      <dgm:spPr/>
    </dgm:pt>
    <dgm:pt modelId="{A80014CE-AAD1-4D30-B609-855CE10E6CF8}" type="pres">
      <dgm:prSet presAssocID="{896C7906-C562-4FF8-AC12-E96FADD24A88}" presName="compNode" presStyleCnt="0"/>
      <dgm:spPr/>
    </dgm:pt>
    <dgm:pt modelId="{31A44204-8E11-4078-A9B0-7667AE062CBC}" type="pres">
      <dgm:prSet presAssocID="{896C7906-C562-4FF8-AC12-E96FADD24A88}" presName="bgRect" presStyleLbl="bgShp" presStyleIdx="3" presStyleCnt="5"/>
      <dgm:spPr/>
    </dgm:pt>
    <dgm:pt modelId="{CEDD0AB0-E3BF-47C8-857F-08F2A7193FAA}" type="pres">
      <dgm:prSet presAssocID="{896C7906-C562-4FF8-AC12-E96FADD24A8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 with left arrow"/>
        </a:ext>
      </dgm:extLst>
    </dgm:pt>
    <dgm:pt modelId="{F5FF2700-61BF-4BD7-8241-CFFF116EE2EF}" type="pres">
      <dgm:prSet presAssocID="{896C7906-C562-4FF8-AC12-E96FADD24A88}" presName="spaceRect" presStyleCnt="0"/>
      <dgm:spPr/>
    </dgm:pt>
    <dgm:pt modelId="{B4A683D7-0B16-401A-86CE-3438A8C5D047}" type="pres">
      <dgm:prSet presAssocID="{896C7906-C562-4FF8-AC12-E96FADD24A88}" presName="parTx" presStyleLbl="revTx" presStyleIdx="3" presStyleCnt="6">
        <dgm:presLayoutVars>
          <dgm:chMax val="0"/>
          <dgm:chPref val="0"/>
        </dgm:presLayoutVars>
      </dgm:prSet>
      <dgm:spPr/>
    </dgm:pt>
    <dgm:pt modelId="{BDAE7B91-E7E2-43CC-8651-0A3E30BF7320}" type="pres">
      <dgm:prSet presAssocID="{C2A4718E-7FD8-4C03-A029-D7CCD2D28393}" presName="sibTrans" presStyleCnt="0"/>
      <dgm:spPr/>
    </dgm:pt>
    <dgm:pt modelId="{CE98AB7D-E696-48F2-A374-E06BEC747A91}" type="pres">
      <dgm:prSet presAssocID="{745B8D0C-E6B1-4E14-BCD7-BDB889BE6CCB}" presName="compNode" presStyleCnt="0"/>
      <dgm:spPr/>
    </dgm:pt>
    <dgm:pt modelId="{4FA8017D-26B0-42C2-AD79-06799838249E}" type="pres">
      <dgm:prSet presAssocID="{745B8D0C-E6B1-4E14-BCD7-BDB889BE6CCB}" presName="bgRect" presStyleLbl="bgShp" presStyleIdx="4" presStyleCnt="5"/>
      <dgm:spPr/>
    </dgm:pt>
    <dgm:pt modelId="{015D7A6A-CC96-4000-BB78-CCE86C966727}" type="pres">
      <dgm:prSet presAssocID="{745B8D0C-E6B1-4E14-BCD7-BDB889BE6CC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 with left arrow"/>
        </a:ext>
      </dgm:extLst>
    </dgm:pt>
    <dgm:pt modelId="{A189C8D2-4E90-4091-B664-B61F8BEB08CC}" type="pres">
      <dgm:prSet presAssocID="{745B8D0C-E6B1-4E14-BCD7-BDB889BE6CCB}" presName="spaceRect" presStyleCnt="0"/>
      <dgm:spPr/>
    </dgm:pt>
    <dgm:pt modelId="{23169912-77FC-477F-AD6F-C69CA22CD9CE}" type="pres">
      <dgm:prSet presAssocID="{745B8D0C-E6B1-4E14-BCD7-BDB889BE6CCB}" presName="parTx" presStyleLbl="revTx" presStyleIdx="4" presStyleCnt="6">
        <dgm:presLayoutVars>
          <dgm:chMax val="0"/>
          <dgm:chPref val="0"/>
        </dgm:presLayoutVars>
      </dgm:prSet>
      <dgm:spPr/>
    </dgm:pt>
    <dgm:pt modelId="{817628D0-0AD9-4020-B692-397E775DD56D}" type="pres">
      <dgm:prSet presAssocID="{745B8D0C-E6B1-4E14-BCD7-BDB889BE6CCB}" presName="desTx" presStyleLbl="revTx" presStyleIdx="5" presStyleCnt="6">
        <dgm:presLayoutVars/>
      </dgm:prSet>
      <dgm:spPr/>
    </dgm:pt>
  </dgm:ptLst>
  <dgm:cxnLst>
    <dgm:cxn modelId="{AF0F8711-B908-45BF-9219-BE67C8BE26F8}" type="presOf" srcId="{55712E1B-D2D4-4431-ACD1-3F53CD4FEF86}" destId="{5BD791A2-64F1-41F2-930B-B03157284496}" srcOrd="0" destOrd="0" presId="urn:microsoft.com/office/officeart/2018/2/layout/IconVerticalSolidList"/>
    <dgm:cxn modelId="{E598A331-D930-4DFC-8F76-1AA4F604FE5C}" srcId="{DD115F03-131B-4388-B860-307A35A7E567}" destId="{55712E1B-D2D4-4431-ACD1-3F53CD4FEF86}" srcOrd="2" destOrd="0" parTransId="{05015D0C-A19B-4DC9-92D7-682F2206F24A}" sibTransId="{116EBDC5-CBF5-40A5-8F24-8298A6D7A1FC}"/>
    <dgm:cxn modelId="{00F19F3B-14A6-4050-A1FE-640A8F4E23CD}" srcId="{745B8D0C-E6B1-4E14-BCD7-BDB889BE6CCB}" destId="{955C6559-3B5A-46E7-8B1E-C0B7FFB8DDC2}" srcOrd="0" destOrd="0" parTransId="{AB368C3B-FB10-4219-B35C-18FB0CBD3119}" sibTransId="{A569A4E7-A522-4D75-8DA6-7F2730BDE4BD}"/>
    <dgm:cxn modelId="{BB08E065-749B-4918-8B7C-40AF4A37F4B9}" type="presOf" srcId="{A115FBC8-058F-4611-9754-D95ABF919069}" destId="{817628D0-0AD9-4020-B692-397E775DD56D}" srcOrd="0" destOrd="1" presId="urn:microsoft.com/office/officeart/2018/2/layout/IconVerticalSolidList"/>
    <dgm:cxn modelId="{B8FECB6D-979F-4D2E-86DD-6C18AC04C33A}" type="presOf" srcId="{0EA15177-85C0-4C35-8F73-87813CD8DFFA}" destId="{DEBC2935-76B0-46F6-A369-94C8572B9F6E}" srcOrd="0" destOrd="0" presId="urn:microsoft.com/office/officeart/2018/2/layout/IconVerticalSolidList"/>
    <dgm:cxn modelId="{D24AC152-FF8F-459C-AA8D-6D3BBAF256A2}" srcId="{DD115F03-131B-4388-B860-307A35A7E567}" destId="{06626012-4559-4979-8D62-9B6B95803D36}" srcOrd="1" destOrd="0" parTransId="{B9F19B87-F220-4C26-8134-B184A3805630}" sibTransId="{7D33DDF6-BB10-4EB5-9E80-575FD664D563}"/>
    <dgm:cxn modelId="{DE8BF795-B3C0-4848-A4FB-5819CEFDAB5B}" srcId="{745B8D0C-E6B1-4E14-BCD7-BDB889BE6CCB}" destId="{A115FBC8-058F-4611-9754-D95ABF919069}" srcOrd="1" destOrd="0" parTransId="{75EABDF2-C0C2-4317-8FEC-A5BDBAC65CD2}" sibTransId="{6921E948-9F74-4FF6-9685-7A211FA6B0C6}"/>
    <dgm:cxn modelId="{02D19DA9-8F73-47F9-A6FA-B63B9E75EE5F}" srcId="{DD115F03-131B-4388-B860-307A35A7E567}" destId="{896C7906-C562-4FF8-AC12-E96FADD24A88}" srcOrd="3" destOrd="0" parTransId="{0B912295-3E34-4F23-85B5-F89FFEB3B165}" sibTransId="{C2A4718E-7FD8-4C03-A029-D7CCD2D28393}"/>
    <dgm:cxn modelId="{398DB2B0-92E0-4691-87A4-772159C8DB04}" srcId="{DD115F03-131B-4388-B860-307A35A7E567}" destId="{745B8D0C-E6B1-4E14-BCD7-BDB889BE6CCB}" srcOrd="4" destOrd="0" parTransId="{6799EF05-59D8-45EF-8778-B4893F986D0B}" sibTransId="{EDA8952D-542A-4B18-A291-1943A6A64EDC}"/>
    <dgm:cxn modelId="{9C139DC7-C2BD-48C1-903D-970B7CF18DCF}" type="presOf" srcId="{955C6559-3B5A-46E7-8B1E-C0B7FFB8DDC2}" destId="{817628D0-0AD9-4020-B692-397E775DD56D}" srcOrd="0" destOrd="0" presId="urn:microsoft.com/office/officeart/2018/2/layout/IconVerticalSolidList"/>
    <dgm:cxn modelId="{A776ADC8-B07F-4864-81BB-7C28C5DBC462}" srcId="{745B8D0C-E6B1-4E14-BCD7-BDB889BE6CCB}" destId="{CBAB7B7C-5E1C-4BC0-A73F-E39C18F7B1F1}" srcOrd="2" destOrd="0" parTransId="{C0FF1B00-9E48-407B-9AE7-C65896F7E9EA}" sibTransId="{EA5A0B81-9A52-4BB2-B83A-6BD456349B68}"/>
    <dgm:cxn modelId="{E17703D2-C304-4FCE-B4DA-B8F5E879072A}" srcId="{DD115F03-131B-4388-B860-307A35A7E567}" destId="{0EA15177-85C0-4C35-8F73-87813CD8DFFA}" srcOrd="0" destOrd="0" parTransId="{762FA275-A628-4F5B-884D-E3821209D3F3}" sibTransId="{5C0DF8B9-58FF-49B2-BC92-C504F4503004}"/>
    <dgm:cxn modelId="{1973AEDC-78A4-424C-9E3A-BE582D79D990}" type="presOf" srcId="{06626012-4559-4979-8D62-9B6B95803D36}" destId="{F0494D01-0A28-4FD0-B04B-90259AE01916}" srcOrd="0" destOrd="0" presId="urn:microsoft.com/office/officeart/2018/2/layout/IconVerticalSolidList"/>
    <dgm:cxn modelId="{072327DE-CD92-40D8-9F12-768BD42DBACC}" type="presOf" srcId="{DD115F03-131B-4388-B860-307A35A7E567}" destId="{5FD200F3-1FC1-40BD-A1EC-E95091643523}" srcOrd="0" destOrd="0" presId="urn:microsoft.com/office/officeart/2018/2/layout/IconVerticalSolidList"/>
    <dgm:cxn modelId="{DBDB63E4-138B-4006-BD03-3A46648655A7}" type="presOf" srcId="{896C7906-C562-4FF8-AC12-E96FADD24A88}" destId="{B4A683D7-0B16-401A-86CE-3438A8C5D047}" srcOrd="0" destOrd="0" presId="urn:microsoft.com/office/officeart/2018/2/layout/IconVerticalSolidList"/>
    <dgm:cxn modelId="{BDDE56EF-089B-419F-93FB-DA0D04176246}" type="presOf" srcId="{CBAB7B7C-5E1C-4BC0-A73F-E39C18F7B1F1}" destId="{817628D0-0AD9-4020-B692-397E775DD56D}" srcOrd="0" destOrd="2" presId="urn:microsoft.com/office/officeart/2018/2/layout/IconVerticalSolidList"/>
    <dgm:cxn modelId="{61C014FB-A8F6-407F-B24D-FEEC68911414}" type="presOf" srcId="{745B8D0C-E6B1-4E14-BCD7-BDB889BE6CCB}" destId="{23169912-77FC-477F-AD6F-C69CA22CD9CE}" srcOrd="0" destOrd="0" presId="urn:microsoft.com/office/officeart/2018/2/layout/IconVerticalSolidList"/>
    <dgm:cxn modelId="{7DBB918D-9D50-4D25-8E7B-E8F905F1638C}" type="presParOf" srcId="{5FD200F3-1FC1-40BD-A1EC-E95091643523}" destId="{7133E371-40E8-4B36-8738-7E2A121165CC}" srcOrd="0" destOrd="0" presId="urn:microsoft.com/office/officeart/2018/2/layout/IconVerticalSolidList"/>
    <dgm:cxn modelId="{275A5F78-4ABD-4E95-9319-1CC34D78630C}" type="presParOf" srcId="{7133E371-40E8-4B36-8738-7E2A121165CC}" destId="{7D9ACEAF-FE10-41EC-913B-A62880A202AC}" srcOrd="0" destOrd="0" presId="urn:microsoft.com/office/officeart/2018/2/layout/IconVerticalSolidList"/>
    <dgm:cxn modelId="{73EA1388-DA44-418F-BC35-D522A6B15E13}" type="presParOf" srcId="{7133E371-40E8-4B36-8738-7E2A121165CC}" destId="{28673E08-8895-4361-A9B3-5C5456F35A99}" srcOrd="1" destOrd="0" presId="urn:microsoft.com/office/officeart/2018/2/layout/IconVerticalSolidList"/>
    <dgm:cxn modelId="{3B909BFB-5D65-42A1-8042-76B1E5B3F075}" type="presParOf" srcId="{7133E371-40E8-4B36-8738-7E2A121165CC}" destId="{92720F51-0491-4B83-8268-7D464AC1AE93}" srcOrd="2" destOrd="0" presId="urn:microsoft.com/office/officeart/2018/2/layout/IconVerticalSolidList"/>
    <dgm:cxn modelId="{4E1B228B-8E12-4C60-8646-AB9351664749}" type="presParOf" srcId="{7133E371-40E8-4B36-8738-7E2A121165CC}" destId="{DEBC2935-76B0-46F6-A369-94C8572B9F6E}" srcOrd="3" destOrd="0" presId="urn:microsoft.com/office/officeart/2018/2/layout/IconVerticalSolidList"/>
    <dgm:cxn modelId="{0E3BFD3C-B522-4CE8-AFF3-10AF40A927D6}" type="presParOf" srcId="{5FD200F3-1FC1-40BD-A1EC-E95091643523}" destId="{B9D41FE0-1882-45CA-884C-AD7240C9B447}" srcOrd="1" destOrd="0" presId="urn:microsoft.com/office/officeart/2018/2/layout/IconVerticalSolidList"/>
    <dgm:cxn modelId="{BF834872-5F7A-408E-8507-6158F08BB6A6}" type="presParOf" srcId="{5FD200F3-1FC1-40BD-A1EC-E95091643523}" destId="{7EE5A1EF-EB06-4194-ABB4-44E748A8E420}" srcOrd="2" destOrd="0" presId="urn:microsoft.com/office/officeart/2018/2/layout/IconVerticalSolidList"/>
    <dgm:cxn modelId="{2D41423F-F186-46EE-81C1-2260DF84BBB2}" type="presParOf" srcId="{7EE5A1EF-EB06-4194-ABB4-44E748A8E420}" destId="{B7D65AAD-8B8A-46BD-9C0A-749FFF2C0500}" srcOrd="0" destOrd="0" presId="urn:microsoft.com/office/officeart/2018/2/layout/IconVerticalSolidList"/>
    <dgm:cxn modelId="{4391A36E-ABC4-415E-9E5D-7B40C72FFCC4}" type="presParOf" srcId="{7EE5A1EF-EB06-4194-ABB4-44E748A8E420}" destId="{45D366E2-F90C-4184-9081-0A2CA7F4CDA5}" srcOrd="1" destOrd="0" presId="urn:microsoft.com/office/officeart/2018/2/layout/IconVerticalSolidList"/>
    <dgm:cxn modelId="{3A59CD5C-B3A8-46A5-B665-4785226D08F0}" type="presParOf" srcId="{7EE5A1EF-EB06-4194-ABB4-44E748A8E420}" destId="{D961305C-E570-47E2-898C-CFE21F8C6DBE}" srcOrd="2" destOrd="0" presId="urn:microsoft.com/office/officeart/2018/2/layout/IconVerticalSolidList"/>
    <dgm:cxn modelId="{8F4C98E5-357E-48FF-A488-1EA63BA3AA28}" type="presParOf" srcId="{7EE5A1EF-EB06-4194-ABB4-44E748A8E420}" destId="{F0494D01-0A28-4FD0-B04B-90259AE01916}" srcOrd="3" destOrd="0" presId="urn:microsoft.com/office/officeart/2018/2/layout/IconVerticalSolidList"/>
    <dgm:cxn modelId="{16F25EC3-DE81-4A46-9C62-9285672B8E29}" type="presParOf" srcId="{5FD200F3-1FC1-40BD-A1EC-E95091643523}" destId="{714A952D-8D7C-4AA1-8CD4-F81F2C81CE42}" srcOrd="3" destOrd="0" presId="urn:microsoft.com/office/officeart/2018/2/layout/IconVerticalSolidList"/>
    <dgm:cxn modelId="{87E779CA-565D-4F9A-A7FD-343376626919}" type="presParOf" srcId="{5FD200F3-1FC1-40BD-A1EC-E95091643523}" destId="{B4F60EC8-6292-44C5-90F7-9CAFEE32332A}" srcOrd="4" destOrd="0" presId="urn:microsoft.com/office/officeart/2018/2/layout/IconVerticalSolidList"/>
    <dgm:cxn modelId="{D2B83786-D4FC-46D9-8285-1BD92C2A0B0A}" type="presParOf" srcId="{B4F60EC8-6292-44C5-90F7-9CAFEE32332A}" destId="{32023C28-0D83-4236-8708-E59B884E26F0}" srcOrd="0" destOrd="0" presId="urn:microsoft.com/office/officeart/2018/2/layout/IconVerticalSolidList"/>
    <dgm:cxn modelId="{7B815474-C5BF-4D55-BAAB-46EEF7D72D63}" type="presParOf" srcId="{B4F60EC8-6292-44C5-90F7-9CAFEE32332A}" destId="{3B53827F-F7B7-4208-A4D9-11798DE9A6C2}" srcOrd="1" destOrd="0" presId="urn:microsoft.com/office/officeart/2018/2/layout/IconVerticalSolidList"/>
    <dgm:cxn modelId="{F5BF043A-9266-43B5-831A-CD56EA9DA8D1}" type="presParOf" srcId="{B4F60EC8-6292-44C5-90F7-9CAFEE32332A}" destId="{43522BDD-55DE-481F-935F-7C71ED20912D}" srcOrd="2" destOrd="0" presId="urn:microsoft.com/office/officeart/2018/2/layout/IconVerticalSolidList"/>
    <dgm:cxn modelId="{5E8A3D0B-3045-4D00-8109-69776A261A6A}" type="presParOf" srcId="{B4F60EC8-6292-44C5-90F7-9CAFEE32332A}" destId="{5BD791A2-64F1-41F2-930B-B03157284496}" srcOrd="3" destOrd="0" presId="urn:microsoft.com/office/officeart/2018/2/layout/IconVerticalSolidList"/>
    <dgm:cxn modelId="{2DA7A43A-55B1-47A1-ABBA-77DED859793A}" type="presParOf" srcId="{5FD200F3-1FC1-40BD-A1EC-E95091643523}" destId="{8A47BB85-6CE7-4197-BFEC-C40940F9A071}" srcOrd="5" destOrd="0" presId="urn:microsoft.com/office/officeart/2018/2/layout/IconVerticalSolidList"/>
    <dgm:cxn modelId="{8554D27C-5AB5-4A5B-898C-530C998369DE}" type="presParOf" srcId="{5FD200F3-1FC1-40BD-A1EC-E95091643523}" destId="{A80014CE-AAD1-4D30-B609-855CE10E6CF8}" srcOrd="6" destOrd="0" presId="urn:microsoft.com/office/officeart/2018/2/layout/IconVerticalSolidList"/>
    <dgm:cxn modelId="{016C38DD-55C7-46B1-BC40-A875AB6246ED}" type="presParOf" srcId="{A80014CE-AAD1-4D30-B609-855CE10E6CF8}" destId="{31A44204-8E11-4078-A9B0-7667AE062CBC}" srcOrd="0" destOrd="0" presId="urn:microsoft.com/office/officeart/2018/2/layout/IconVerticalSolidList"/>
    <dgm:cxn modelId="{FD903364-7048-4AD4-8986-7F3822EC043F}" type="presParOf" srcId="{A80014CE-AAD1-4D30-B609-855CE10E6CF8}" destId="{CEDD0AB0-E3BF-47C8-857F-08F2A7193FAA}" srcOrd="1" destOrd="0" presId="urn:microsoft.com/office/officeart/2018/2/layout/IconVerticalSolidList"/>
    <dgm:cxn modelId="{AB424CD4-A915-4DDE-A773-06C92E697811}" type="presParOf" srcId="{A80014CE-AAD1-4D30-B609-855CE10E6CF8}" destId="{F5FF2700-61BF-4BD7-8241-CFFF116EE2EF}" srcOrd="2" destOrd="0" presId="urn:microsoft.com/office/officeart/2018/2/layout/IconVerticalSolidList"/>
    <dgm:cxn modelId="{52D046B8-E307-47D9-BDDC-FE1BFC8878C5}" type="presParOf" srcId="{A80014CE-AAD1-4D30-B609-855CE10E6CF8}" destId="{B4A683D7-0B16-401A-86CE-3438A8C5D047}" srcOrd="3" destOrd="0" presId="urn:microsoft.com/office/officeart/2018/2/layout/IconVerticalSolidList"/>
    <dgm:cxn modelId="{CFD077F4-2590-4ADD-ADC7-988B25B51F8D}" type="presParOf" srcId="{5FD200F3-1FC1-40BD-A1EC-E95091643523}" destId="{BDAE7B91-E7E2-43CC-8651-0A3E30BF7320}" srcOrd="7" destOrd="0" presId="urn:microsoft.com/office/officeart/2018/2/layout/IconVerticalSolidList"/>
    <dgm:cxn modelId="{A77DFB70-4884-45AA-9B3C-C53826618F0B}" type="presParOf" srcId="{5FD200F3-1FC1-40BD-A1EC-E95091643523}" destId="{CE98AB7D-E696-48F2-A374-E06BEC747A91}" srcOrd="8" destOrd="0" presId="urn:microsoft.com/office/officeart/2018/2/layout/IconVerticalSolidList"/>
    <dgm:cxn modelId="{693866FD-FB71-4A7C-A04E-5D68528C74D3}" type="presParOf" srcId="{CE98AB7D-E696-48F2-A374-E06BEC747A91}" destId="{4FA8017D-26B0-42C2-AD79-06799838249E}" srcOrd="0" destOrd="0" presId="urn:microsoft.com/office/officeart/2018/2/layout/IconVerticalSolidList"/>
    <dgm:cxn modelId="{0719CF69-66FA-44B8-878A-FED6E9B135FD}" type="presParOf" srcId="{CE98AB7D-E696-48F2-A374-E06BEC747A91}" destId="{015D7A6A-CC96-4000-BB78-CCE86C966727}" srcOrd="1" destOrd="0" presId="urn:microsoft.com/office/officeart/2018/2/layout/IconVerticalSolidList"/>
    <dgm:cxn modelId="{C98F78F7-39B5-4E55-A80B-E3FEA3572FE3}" type="presParOf" srcId="{CE98AB7D-E696-48F2-A374-E06BEC747A91}" destId="{A189C8D2-4E90-4091-B664-B61F8BEB08CC}" srcOrd="2" destOrd="0" presId="urn:microsoft.com/office/officeart/2018/2/layout/IconVerticalSolidList"/>
    <dgm:cxn modelId="{3982627B-EEEA-4B60-925F-E4743CB19C53}" type="presParOf" srcId="{CE98AB7D-E696-48F2-A374-E06BEC747A91}" destId="{23169912-77FC-477F-AD6F-C69CA22CD9CE}" srcOrd="3" destOrd="0" presId="urn:microsoft.com/office/officeart/2018/2/layout/IconVerticalSolidList"/>
    <dgm:cxn modelId="{DD8D197C-112A-410E-B238-73AFFC453D0D}" type="presParOf" srcId="{CE98AB7D-E696-48F2-A374-E06BEC747A91}" destId="{817628D0-0AD9-4020-B692-397E775DD56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D4F426-A421-4634-AA8E-2B2F888ABAF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B4EFF43-B42B-44EC-AC4D-673C8EFDFC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 1800, it took more than 50% of human labor worldwide to procure food</a:t>
          </a:r>
        </a:p>
      </dgm:t>
    </dgm:pt>
    <dgm:pt modelId="{3ED19663-0852-4011-962D-86B6BED71CC7}" type="parTrans" cxnId="{84AC5A8F-0F64-42C8-8B19-0DE89754F000}">
      <dgm:prSet/>
      <dgm:spPr/>
      <dgm:t>
        <a:bodyPr/>
        <a:lstStyle/>
        <a:p>
          <a:endParaRPr lang="en-US"/>
        </a:p>
      </dgm:t>
    </dgm:pt>
    <dgm:pt modelId="{9D1D69E4-4C00-4021-9EC1-A896115EE72D}" type="sibTrans" cxnId="{84AC5A8F-0F64-42C8-8B19-0DE89754F000}">
      <dgm:prSet/>
      <dgm:spPr/>
      <dgm:t>
        <a:bodyPr/>
        <a:lstStyle/>
        <a:p>
          <a:endParaRPr lang="en-US"/>
        </a:p>
      </dgm:t>
    </dgm:pt>
    <dgm:pt modelId="{86FA697B-6929-46C2-B40F-76ACCCE004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Farmers devoted much U.S. cropland to non-food crops – mainly tobacco – before 1800</a:t>
          </a:r>
        </a:p>
      </dgm:t>
    </dgm:pt>
    <dgm:pt modelId="{9AF79337-84AF-4F65-8EE4-D2E6DBACDCDB}" type="parTrans" cxnId="{783A0BCC-AEA4-4EE4-AE4C-06F85EB09E02}">
      <dgm:prSet/>
      <dgm:spPr/>
      <dgm:t>
        <a:bodyPr/>
        <a:lstStyle/>
        <a:p>
          <a:endParaRPr lang="en-US"/>
        </a:p>
      </dgm:t>
    </dgm:pt>
    <dgm:pt modelId="{FEE01A71-BAA1-4B48-96A6-DF17021673DF}" type="sibTrans" cxnId="{783A0BCC-AEA4-4EE4-AE4C-06F85EB09E02}">
      <dgm:prSet/>
      <dgm:spPr/>
      <dgm:t>
        <a:bodyPr/>
        <a:lstStyle/>
        <a:p>
          <a:endParaRPr lang="en-US"/>
        </a:p>
      </dgm:t>
    </dgm:pt>
    <dgm:pt modelId="{887E9F1B-C0A6-4CBB-8315-23CF02DC2E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But very slowly, with each passing decade, farming became “more efficient” through a combination of human chattel enslavement, tenant farming, and mechanization</a:t>
          </a:r>
        </a:p>
      </dgm:t>
    </dgm:pt>
    <dgm:pt modelId="{0B8F880E-AF3A-4A41-B5C8-55EB3C1FE383}" type="parTrans" cxnId="{8821BE2F-77AC-4518-8A92-56006B8D0812}">
      <dgm:prSet/>
      <dgm:spPr/>
      <dgm:t>
        <a:bodyPr/>
        <a:lstStyle/>
        <a:p>
          <a:endParaRPr lang="en-US"/>
        </a:p>
      </dgm:t>
    </dgm:pt>
    <dgm:pt modelId="{4E1ED69C-BC30-4808-AA71-A868EE3DEEE8}" type="sibTrans" cxnId="{8821BE2F-77AC-4518-8A92-56006B8D0812}">
      <dgm:prSet/>
      <dgm:spPr/>
      <dgm:t>
        <a:bodyPr/>
        <a:lstStyle/>
        <a:p>
          <a:endParaRPr lang="en-US"/>
        </a:p>
      </dgm:t>
    </dgm:pt>
    <dgm:pt modelId="{739C4618-3DB2-4605-8A7B-BDD5C7F151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 a percentage of the total population, farmers began to </a:t>
          </a:r>
          <a:r>
            <a:rPr lang="en-US" u="sng" dirty="0"/>
            <a:t>decline</a:t>
          </a:r>
          <a:r>
            <a:rPr lang="en-US" u="none" dirty="0"/>
            <a:t> year by year</a:t>
          </a:r>
          <a:endParaRPr lang="en-US" dirty="0"/>
        </a:p>
      </dgm:t>
    </dgm:pt>
    <dgm:pt modelId="{2267248B-F4B7-4C25-875D-BB31EF8F3722}" type="parTrans" cxnId="{18B0CFB2-8F15-44A9-9C4F-E5DC03962EEF}">
      <dgm:prSet/>
      <dgm:spPr/>
      <dgm:t>
        <a:bodyPr/>
        <a:lstStyle/>
        <a:p>
          <a:endParaRPr lang="en-US"/>
        </a:p>
      </dgm:t>
    </dgm:pt>
    <dgm:pt modelId="{1BE67374-2CEE-4977-A30E-44727FD1C6F1}" type="sibTrans" cxnId="{18B0CFB2-8F15-44A9-9C4F-E5DC03962EEF}">
      <dgm:prSet/>
      <dgm:spPr/>
      <dgm:t>
        <a:bodyPr/>
        <a:lstStyle/>
        <a:p>
          <a:endParaRPr lang="en-US"/>
        </a:p>
      </dgm:t>
    </dgm:pt>
    <dgm:pt modelId="{045171DF-8B38-423C-89F3-1304837645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So… what happened in the 1930s?</a:t>
          </a:r>
        </a:p>
      </dgm:t>
    </dgm:pt>
    <dgm:pt modelId="{8ECC961C-4348-4175-9BCA-589EAC48687C}" type="parTrans" cxnId="{5BA27D45-58CB-4B6C-84F7-55D98C0A48B4}">
      <dgm:prSet/>
      <dgm:spPr/>
      <dgm:t>
        <a:bodyPr/>
        <a:lstStyle/>
        <a:p>
          <a:endParaRPr lang="en-US"/>
        </a:p>
      </dgm:t>
    </dgm:pt>
    <dgm:pt modelId="{43202F54-F2B7-4E79-B53B-60C4533A5712}" type="sibTrans" cxnId="{5BA27D45-58CB-4B6C-84F7-55D98C0A48B4}">
      <dgm:prSet/>
      <dgm:spPr/>
      <dgm:t>
        <a:bodyPr/>
        <a:lstStyle/>
        <a:p>
          <a:endParaRPr lang="en-US"/>
        </a:p>
      </dgm:t>
    </dgm:pt>
    <dgm:pt modelId="{62068561-F420-4566-B2E3-8BDBAC9F3F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At least 90% of the population had some tie to agriculture – even if only part time</a:t>
          </a:r>
        </a:p>
      </dgm:t>
    </dgm:pt>
    <dgm:pt modelId="{8B00FEF2-84E5-4B89-AD9B-BB57CEBFADD2}" type="parTrans" cxnId="{130B3B9E-F242-47C7-BBD9-7A91D93E8D78}">
      <dgm:prSet/>
      <dgm:spPr/>
      <dgm:t>
        <a:bodyPr/>
        <a:lstStyle/>
        <a:p>
          <a:endParaRPr lang="en-US"/>
        </a:p>
      </dgm:t>
    </dgm:pt>
    <dgm:pt modelId="{F2CF813B-4D78-4056-9EA5-C7C30E8722CE}" type="sibTrans" cxnId="{130B3B9E-F242-47C7-BBD9-7A91D93E8D78}">
      <dgm:prSet/>
      <dgm:spPr/>
      <dgm:t>
        <a:bodyPr/>
        <a:lstStyle/>
        <a:p>
          <a:endParaRPr lang="en-US"/>
        </a:p>
      </dgm:t>
    </dgm:pt>
    <dgm:pt modelId="{30C12C1B-0E92-4374-AAEC-DA9DF9EA74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Total number of farmers grew very slowly until the 1930s, then began a slow decline</a:t>
          </a:r>
        </a:p>
      </dgm:t>
    </dgm:pt>
    <dgm:pt modelId="{51D727EB-F574-4E99-B72A-97288B88B03F}" type="parTrans" cxnId="{87DF1429-6ECC-41F7-9225-CBA9FE9784C8}">
      <dgm:prSet/>
      <dgm:spPr/>
      <dgm:t>
        <a:bodyPr/>
        <a:lstStyle/>
        <a:p>
          <a:endParaRPr lang="en-US"/>
        </a:p>
      </dgm:t>
    </dgm:pt>
    <dgm:pt modelId="{B19C6A35-236E-4EA2-928E-79D180699C4F}" type="sibTrans" cxnId="{87DF1429-6ECC-41F7-9225-CBA9FE9784C8}">
      <dgm:prSet/>
      <dgm:spPr/>
      <dgm:t>
        <a:bodyPr/>
        <a:lstStyle/>
        <a:p>
          <a:endParaRPr lang="en-US"/>
        </a:p>
      </dgm:t>
    </dgm:pt>
    <dgm:pt modelId="{FE3950AB-342B-4221-9687-960E7C185C8C}" type="pres">
      <dgm:prSet presAssocID="{69D4F426-A421-4634-AA8E-2B2F888ABAFB}" presName="root" presStyleCnt="0">
        <dgm:presLayoutVars>
          <dgm:dir/>
          <dgm:resizeHandles val="exact"/>
        </dgm:presLayoutVars>
      </dgm:prSet>
      <dgm:spPr/>
    </dgm:pt>
    <dgm:pt modelId="{ED876A54-7154-451D-9EE7-7AE8D970D71C}" type="pres">
      <dgm:prSet presAssocID="{7B4EFF43-B42B-44EC-AC4D-673C8EFDFCB9}" presName="compNode" presStyleCnt="0"/>
      <dgm:spPr/>
    </dgm:pt>
    <dgm:pt modelId="{08FF34F4-4DA5-41FF-851E-B45BBD457596}" type="pres">
      <dgm:prSet presAssocID="{7B4EFF43-B42B-44EC-AC4D-673C8EFDFCB9}" presName="bgRect" presStyleLbl="bgShp" presStyleIdx="0" presStyleCnt="5"/>
      <dgm:spPr>
        <a:solidFill>
          <a:schemeClr val="tx2"/>
        </a:solidFill>
      </dgm:spPr>
    </dgm:pt>
    <dgm:pt modelId="{40886F70-1DDB-46D8-A46B-175E19A1CEBB}" type="pres">
      <dgm:prSet presAssocID="{7B4EFF43-B42B-44EC-AC4D-673C8EFDFCB9}" presName="iconRect" presStyleLbl="node1" presStyleIdx="0" presStyleCnt="5" custLinFactNeighborX="6523" custLinFactNeighborY="-1607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C558BAC1-ADD7-48A1-9667-B619615437E5}" type="pres">
      <dgm:prSet presAssocID="{7B4EFF43-B42B-44EC-AC4D-673C8EFDFCB9}" presName="spaceRect" presStyleCnt="0"/>
      <dgm:spPr/>
    </dgm:pt>
    <dgm:pt modelId="{E01B1BFC-0D05-4BCF-92B2-56AC5F27D8EF}" type="pres">
      <dgm:prSet presAssocID="{7B4EFF43-B42B-44EC-AC4D-673C8EFDFCB9}" presName="parTx" presStyleLbl="revTx" presStyleIdx="0" presStyleCnt="7">
        <dgm:presLayoutVars>
          <dgm:chMax val="0"/>
          <dgm:chPref val="0"/>
        </dgm:presLayoutVars>
      </dgm:prSet>
      <dgm:spPr/>
    </dgm:pt>
    <dgm:pt modelId="{FDCFE2DF-1221-43FC-AE53-1CDBDFCC321F}" type="pres">
      <dgm:prSet presAssocID="{7B4EFF43-B42B-44EC-AC4D-673C8EFDFCB9}" presName="desTx" presStyleLbl="revTx" presStyleIdx="1" presStyleCnt="7">
        <dgm:presLayoutVars/>
      </dgm:prSet>
      <dgm:spPr/>
    </dgm:pt>
    <dgm:pt modelId="{8A0FFB75-9040-437F-954F-9E33BFB41610}" type="pres">
      <dgm:prSet presAssocID="{9D1D69E4-4C00-4021-9EC1-A896115EE72D}" presName="sibTrans" presStyleCnt="0"/>
      <dgm:spPr/>
    </dgm:pt>
    <dgm:pt modelId="{ACE5A90F-49FC-494C-97B5-DB7B27105346}" type="pres">
      <dgm:prSet presAssocID="{86FA697B-6929-46C2-B40F-76ACCCE004CB}" presName="compNode" presStyleCnt="0"/>
      <dgm:spPr/>
    </dgm:pt>
    <dgm:pt modelId="{98D495F4-62BE-42ED-9ACD-BCA5DBCAB1E3}" type="pres">
      <dgm:prSet presAssocID="{86FA697B-6929-46C2-B40F-76ACCCE004CB}" presName="bgRect" presStyleLbl="bgShp" presStyleIdx="1" presStyleCnt="5"/>
      <dgm:spPr/>
    </dgm:pt>
    <dgm:pt modelId="{F873C7AC-9303-4B17-BDD9-DEAF9E4F8F40}" type="pres">
      <dgm:prSet presAssocID="{86FA697B-6929-46C2-B40F-76ACCCE004C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46A241D9-70C0-4045-B584-AD6D85C06D0B}" type="pres">
      <dgm:prSet presAssocID="{86FA697B-6929-46C2-B40F-76ACCCE004CB}" presName="spaceRect" presStyleCnt="0"/>
      <dgm:spPr/>
    </dgm:pt>
    <dgm:pt modelId="{83E1E5F8-748E-481F-83C3-4891DC717B83}" type="pres">
      <dgm:prSet presAssocID="{86FA697B-6929-46C2-B40F-76ACCCE004CB}" presName="parTx" presStyleLbl="revTx" presStyleIdx="2" presStyleCnt="7">
        <dgm:presLayoutVars>
          <dgm:chMax val="0"/>
          <dgm:chPref val="0"/>
        </dgm:presLayoutVars>
      </dgm:prSet>
      <dgm:spPr/>
    </dgm:pt>
    <dgm:pt modelId="{7F034802-4961-4E06-94C8-3399D20CB867}" type="pres">
      <dgm:prSet presAssocID="{FEE01A71-BAA1-4B48-96A6-DF17021673DF}" presName="sibTrans" presStyleCnt="0"/>
      <dgm:spPr/>
    </dgm:pt>
    <dgm:pt modelId="{8B32EF57-A117-4AEA-B4AD-0730D46906C8}" type="pres">
      <dgm:prSet presAssocID="{887E9F1B-C0A6-4CBB-8315-23CF02DC2E64}" presName="compNode" presStyleCnt="0"/>
      <dgm:spPr/>
    </dgm:pt>
    <dgm:pt modelId="{518CE13E-EC56-4710-BCF2-E376525B3CB2}" type="pres">
      <dgm:prSet presAssocID="{887E9F1B-C0A6-4CBB-8315-23CF02DC2E64}" presName="bgRect" presStyleLbl="bgShp" presStyleIdx="2" presStyleCnt="5"/>
      <dgm:spPr>
        <a:solidFill>
          <a:srgbClr val="7030A0"/>
        </a:solidFill>
      </dgm:spPr>
    </dgm:pt>
    <dgm:pt modelId="{252643FC-B7BE-4F9E-A490-5AD47A67CF27}" type="pres">
      <dgm:prSet presAssocID="{887E9F1B-C0A6-4CBB-8315-23CF02DC2E6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ctor"/>
        </a:ext>
      </dgm:extLst>
    </dgm:pt>
    <dgm:pt modelId="{51620B50-D945-46F5-A182-11EB5C4A9797}" type="pres">
      <dgm:prSet presAssocID="{887E9F1B-C0A6-4CBB-8315-23CF02DC2E64}" presName="spaceRect" presStyleCnt="0"/>
      <dgm:spPr/>
    </dgm:pt>
    <dgm:pt modelId="{2ADA4801-F825-4E6E-8E14-EEBB3986773E}" type="pres">
      <dgm:prSet presAssocID="{887E9F1B-C0A6-4CBB-8315-23CF02DC2E64}" presName="parTx" presStyleLbl="revTx" presStyleIdx="3" presStyleCnt="7">
        <dgm:presLayoutVars>
          <dgm:chMax val="0"/>
          <dgm:chPref val="0"/>
        </dgm:presLayoutVars>
      </dgm:prSet>
      <dgm:spPr/>
    </dgm:pt>
    <dgm:pt modelId="{EEAE27AC-D08A-4CF4-8146-80FE9409AD4E}" type="pres">
      <dgm:prSet presAssocID="{4E1ED69C-BC30-4808-AA71-A868EE3DEEE8}" presName="sibTrans" presStyleCnt="0"/>
      <dgm:spPr/>
    </dgm:pt>
    <dgm:pt modelId="{789B653C-6121-4654-BB8C-515C93D431C2}" type="pres">
      <dgm:prSet presAssocID="{739C4618-3DB2-4605-8A7B-BDD5C7F15110}" presName="compNode" presStyleCnt="0"/>
      <dgm:spPr/>
    </dgm:pt>
    <dgm:pt modelId="{C96EB07A-D229-4DF3-B909-13E58B9FE3F5}" type="pres">
      <dgm:prSet presAssocID="{739C4618-3DB2-4605-8A7B-BDD5C7F15110}" presName="bgRect" presStyleLbl="bgShp" presStyleIdx="3" presStyleCnt="5"/>
      <dgm:spPr/>
    </dgm:pt>
    <dgm:pt modelId="{820B9AD7-1C8D-43F3-9727-480BF4C3F59D}" type="pres">
      <dgm:prSet presAssocID="{739C4618-3DB2-4605-8A7B-BDD5C7F1511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532A4918-F943-4FD8-879E-D79E66450CA7}" type="pres">
      <dgm:prSet presAssocID="{739C4618-3DB2-4605-8A7B-BDD5C7F15110}" presName="spaceRect" presStyleCnt="0"/>
      <dgm:spPr/>
    </dgm:pt>
    <dgm:pt modelId="{1213E4D5-7483-4845-847E-520B540593B8}" type="pres">
      <dgm:prSet presAssocID="{739C4618-3DB2-4605-8A7B-BDD5C7F15110}" presName="parTx" presStyleLbl="revTx" presStyleIdx="4" presStyleCnt="7">
        <dgm:presLayoutVars>
          <dgm:chMax val="0"/>
          <dgm:chPref val="0"/>
        </dgm:presLayoutVars>
      </dgm:prSet>
      <dgm:spPr/>
    </dgm:pt>
    <dgm:pt modelId="{60A4CD87-BC47-45E5-B7F0-E744D38ADE12}" type="pres">
      <dgm:prSet presAssocID="{739C4618-3DB2-4605-8A7B-BDD5C7F15110}" presName="desTx" presStyleLbl="revTx" presStyleIdx="5" presStyleCnt="7">
        <dgm:presLayoutVars/>
      </dgm:prSet>
      <dgm:spPr/>
    </dgm:pt>
    <dgm:pt modelId="{7D638F7A-F2E4-40E9-A987-87B484268573}" type="pres">
      <dgm:prSet presAssocID="{1BE67374-2CEE-4977-A30E-44727FD1C6F1}" presName="sibTrans" presStyleCnt="0"/>
      <dgm:spPr/>
    </dgm:pt>
    <dgm:pt modelId="{52F6541B-3E21-4E3D-9561-1B75600F7D1B}" type="pres">
      <dgm:prSet presAssocID="{045171DF-8B38-423C-89F3-130483764574}" presName="compNode" presStyleCnt="0"/>
      <dgm:spPr/>
    </dgm:pt>
    <dgm:pt modelId="{3D6FE972-37B8-42BD-8565-4EE3B50D634E}" type="pres">
      <dgm:prSet presAssocID="{045171DF-8B38-423C-89F3-130483764574}" presName="bgRect" presStyleLbl="bgShp" presStyleIdx="4" presStyleCnt="5"/>
      <dgm:spPr/>
    </dgm:pt>
    <dgm:pt modelId="{8DD2BC3E-C1B7-4299-AEA8-09333885DA44}" type="pres">
      <dgm:prSet presAssocID="{045171DF-8B38-423C-89F3-13048376457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er"/>
        </a:ext>
      </dgm:extLst>
    </dgm:pt>
    <dgm:pt modelId="{52C7ECF7-7B14-418A-912D-9EB0CEEEAEA1}" type="pres">
      <dgm:prSet presAssocID="{045171DF-8B38-423C-89F3-130483764574}" presName="spaceRect" presStyleCnt="0"/>
      <dgm:spPr/>
    </dgm:pt>
    <dgm:pt modelId="{BFC8A0CE-2B21-4959-BAD9-B84C151651C9}" type="pres">
      <dgm:prSet presAssocID="{045171DF-8B38-423C-89F3-13048376457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5BEBF80B-9BDE-4B47-8C23-0BF98AA792C5}" type="presOf" srcId="{30C12C1B-0E92-4374-AAEC-DA9DF9EA745F}" destId="{60A4CD87-BC47-45E5-B7F0-E744D38ADE12}" srcOrd="0" destOrd="0" presId="urn:microsoft.com/office/officeart/2018/2/layout/IconVerticalSolidList"/>
    <dgm:cxn modelId="{87DF1429-6ECC-41F7-9225-CBA9FE9784C8}" srcId="{739C4618-3DB2-4605-8A7B-BDD5C7F15110}" destId="{30C12C1B-0E92-4374-AAEC-DA9DF9EA745F}" srcOrd="0" destOrd="0" parTransId="{51D727EB-F574-4E99-B72A-97288B88B03F}" sibTransId="{B19C6A35-236E-4EA2-928E-79D180699C4F}"/>
    <dgm:cxn modelId="{8821BE2F-77AC-4518-8A92-56006B8D0812}" srcId="{69D4F426-A421-4634-AA8E-2B2F888ABAFB}" destId="{887E9F1B-C0A6-4CBB-8315-23CF02DC2E64}" srcOrd="2" destOrd="0" parTransId="{0B8F880E-AF3A-4A41-B5C8-55EB3C1FE383}" sibTransId="{4E1ED69C-BC30-4808-AA71-A868EE3DEEE8}"/>
    <dgm:cxn modelId="{96413C64-286B-41ED-AC53-F4C61FF48D2E}" type="presOf" srcId="{739C4618-3DB2-4605-8A7B-BDD5C7F15110}" destId="{1213E4D5-7483-4845-847E-520B540593B8}" srcOrd="0" destOrd="0" presId="urn:microsoft.com/office/officeart/2018/2/layout/IconVerticalSolidList"/>
    <dgm:cxn modelId="{5BA27D45-58CB-4B6C-84F7-55D98C0A48B4}" srcId="{69D4F426-A421-4634-AA8E-2B2F888ABAFB}" destId="{045171DF-8B38-423C-89F3-130483764574}" srcOrd="4" destOrd="0" parTransId="{8ECC961C-4348-4175-9BCA-589EAC48687C}" sibTransId="{43202F54-F2B7-4E79-B53B-60C4533A5712}"/>
    <dgm:cxn modelId="{43771E4B-67A0-4857-B9ED-008713643887}" type="presOf" srcId="{86FA697B-6929-46C2-B40F-76ACCCE004CB}" destId="{83E1E5F8-748E-481F-83C3-4891DC717B83}" srcOrd="0" destOrd="0" presId="urn:microsoft.com/office/officeart/2018/2/layout/IconVerticalSolidList"/>
    <dgm:cxn modelId="{E916E557-9A3C-4BE6-B20F-000C24CC0D0E}" type="presOf" srcId="{045171DF-8B38-423C-89F3-130483764574}" destId="{BFC8A0CE-2B21-4959-BAD9-B84C151651C9}" srcOrd="0" destOrd="0" presId="urn:microsoft.com/office/officeart/2018/2/layout/IconVerticalSolidList"/>
    <dgm:cxn modelId="{84AC5A8F-0F64-42C8-8B19-0DE89754F000}" srcId="{69D4F426-A421-4634-AA8E-2B2F888ABAFB}" destId="{7B4EFF43-B42B-44EC-AC4D-673C8EFDFCB9}" srcOrd="0" destOrd="0" parTransId="{3ED19663-0852-4011-962D-86B6BED71CC7}" sibTransId="{9D1D69E4-4C00-4021-9EC1-A896115EE72D}"/>
    <dgm:cxn modelId="{130B3B9E-F242-47C7-BBD9-7A91D93E8D78}" srcId="{7B4EFF43-B42B-44EC-AC4D-673C8EFDFCB9}" destId="{62068561-F420-4566-B2E3-8BDBAC9F3F1A}" srcOrd="0" destOrd="0" parTransId="{8B00FEF2-84E5-4B89-AD9B-BB57CEBFADD2}" sibTransId="{F2CF813B-4D78-4056-9EA5-C7C30E8722CE}"/>
    <dgm:cxn modelId="{2721FEB0-1C79-4A61-B312-57DAEFF0CFDB}" type="presOf" srcId="{62068561-F420-4566-B2E3-8BDBAC9F3F1A}" destId="{FDCFE2DF-1221-43FC-AE53-1CDBDFCC321F}" srcOrd="0" destOrd="0" presId="urn:microsoft.com/office/officeart/2018/2/layout/IconVerticalSolidList"/>
    <dgm:cxn modelId="{18B0CFB2-8F15-44A9-9C4F-E5DC03962EEF}" srcId="{69D4F426-A421-4634-AA8E-2B2F888ABAFB}" destId="{739C4618-3DB2-4605-8A7B-BDD5C7F15110}" srcOrd="3" destOrd="0" parTransId="{2267248B-F4B7-4C25-875D-BB31EF8F3722}" sibTransId="{1BE67374-2CEE-4977-A30E-44727FD1C6F1}"/>
    <dgm:cxn modelId="{063175B8-A45C-46E7-B9C9-348E71202FA5}" type="presOf" srcId="{69D4F426-A421-4634-AA8E-2B2F888ABAFB}" destId="{FE3950AB-342B-4221-9687-960E7C185C8C}" srcOrd="0" destOrd="0" presId="urn:microsoft.com/office/officeart/2018/2/layout/IconVerticalSolidList"/>
    <dgm:cxn modelId="{783A0BCC-AEA4-4EE4-AE4C-06F85EB09E02}" srcId="{69D4F426-A421-4634-AA8E-2B2F888ABAFB}" destId="{86FA697B-6929-46C2-B40F-76ACCCE004CB}" srcOrd="1" destOrd="0" parTransId="{9AF79337-84AF-4F65-8EE4-D2E6DBACDCDB}" sibTransId="{FEE01A71-BAA1-4B48-96A6-DF17021673DF}"/>
    <dgm:cxn modelId="{DA2C5DD2-65B5-409F-ACE7-5467FA219249}" type="presOf" srcId="{7B4EFF43-B42B-44EC-AC4D-673C8EFDFCB9}" destId="{E01B1BFC-0D05-4BCF-92B2-56AC5F27D8EF}" srcOrd="0" destOrd="0" presId="urn:microsoft.com/office/officeart/2018/2/layout/IconVerticalSolidList"/>
    <dgm:cxn modelId="{EDC53CF6-986A-4764-94FD-E217A9A6C545}" type="presOf" srcId="{887E9F1B-C0A6-4CBB-8315-23CF02DC2E64}" destId="{2ADA4801-F825-4E6E-8E14-EEBB3986773E}" srcOrd="0" destOrd="0" presId="urn:microsoft.com/office/officeart/2018/2/layout/IconVerticalSolidList"/>
    <dgm:cxn modelId="{D71E9F30-6F98-4980-A6D9-0F4C523A97D3}" type="presParOf" srcId="{FE3950AB-342B-4221-9687-960E7C185C8C}" destId="{ED876A54-7154-451D-9EE7-7AE8D970D71C}" srcOrd="0" destOrd="0" presId="urn:microsoft.com/office/officeart/2018/2/layout/IconVerticalSolidList"/>
    <dgm:cxn modelId="{04790998-7556-4C6E-BF6D-1028A2B03081}" type="presParOf" srcId="{ED876A54-7154-451D-9EE7-7AE8D970D71C}" destId="{08FF34F4-4DA5-41FF-851E-B45BBD457596}" srcOrd="0" destOrd="0" presId="urn:microsoft.com/office/officeart/2018/2/layout/IconVerticalSolidList"/>
    <dgm:cxn modelId="{7F467490-4662-4135-ABE6-7BE55A84C54C}" type="presParOf" srcId="{ED876A54-7154-451D-9EE7-7AE8D970D71C}" destId="{40886F70-1DDB-46D8-A46B-175E19A1CEBB}" srcOrd="1" destOrd="0" presId="urn:microsoft.com/office/officeart/2018/2/layout/IconVerticalSolidList"/>
    <dgm:cxn modelId="{E7EA7B3A-1719-4539-8E08-221BFD018B80}" type="presParOf" srcId="{ED876A54-7154-451D-9EE7-7AE8D970D71C}" destId="{C558BAC1-ADD7-48A1-9667-B619615437E5}" srcOrd="2" destOrd="0" presId="urn:microsoft.com/office/officeart/2018/2/layout/IconVerticalSolidList"/>
    <dgm:cxn modelId="{81864CBF-1D6C-4BE4-B607-7C0F7CF993F0}" type="presParOf" srcId="{ED876A54-7154-451D-9EE7-7AE8D970D71C}" destId="{E01B1BFC-0D05-4BCF-92B2-56AC5F27D8EF}" srcOrd="3" destOrd="0" presId="urn:microsoft.com/office/officeart/2018/2/layout/IconVerticalSolidList"/>
    <dgm:cxn modelId="{07497EBB-012F-4889-B8F5-F576B652A18B}" type="presParOf" srcId="{ED876A54-7154-451D-9EE7-7AE8D970D71C}" destId="{FDCFE2DF-1221-43FC-AE53-1CDBDFCC321F}" srcOrd="4" destOrd="0" presId="urn:microsoft.com/office/officeart/2018/2/layout/IconVerticalSolidList"/>
    <dgm:cxn modelId="{6ED0D7D7-71E7-4AF3-9FA2-A09A270FC0B6}" type="presParOf" srcId="{FE3950AB-342B-4221-9687-960E7C185C8C}" destId="{8A0FFB75-9040-437F-954F-9E33BFB41610}" srcOrd="1" destOrd="0" presId="urn:microsoft.com/office/officeart/2018/2/layout/IconVerticalSolidList"/>
    <dgm:cxn modelId="{A7848880-D4D2-40D0-8C2B-9C50E30B1062}" type="presParOf" srcId="{FE3950AB-342B-4221-9687-960E7C185C8C}" destId="{ACE5A90F-49FC-494C-97B5-DB7B27105346}" srcOrd="2" destOrd="0" presId="urn:microsoft.com/office/officeart/2018/2/layout/IconVerticalSolidList"/>
    <dgm:cxn modelId="{DF2793F6-0EBF-492F-A422-183586B2F0C7}" type="presParOf" srcId="{ACE5A90F-49FC-494C-97B5-DB7B27105346}" destId="{98D495F4-62BE-42ED-9ACD-BCA5DBCAB1E3}" srcOrd="0" destOrd="0" presId="urn:microsoft.com/office/officeart/2018/2/layout/IconVerticalSolidList"/>
    <dgm:cxn modelId="{702B7265-EBB6-499D-9DEB-0EC8F5E0863B}" type="presParOf" srcId="{ACE5A90F-49FC-494C-97B5-DB7B27105346}" destId="{F873C7AC-9303-4B17-BDD9-DEAF9E4F8F40}" srcOrd="1" destOrd="0" presId="urn:microsoft.com/office/officeart/2018/2/layout/IconVerticalSolidList"/>
    <dgm:cxn modelId="{EB92ADD9-7F2F-499C-B605-D0967BC3944E}" type="presParOf" srcId="{ACE5A90F-49FC-494C-97B5-DB7B27105346}" destId="{46A241D9-70C0-4045-B584-AD6D85C06D0B}" srcOrd="2" destOrd="0" presId="urn:microsoft.com/office/officeart/2018/2/layout/IconVerticalSolidList"/>
    <dgm:cxn modelId="{ADEECEAB-419E-487E-8536-9BC21E8359CD}" type="presParOf" srcId="{ACE5A90F-49FC-494C-97B5-DB7B27105346}" destId="{83E1E5F8-748E-481F-83C3-4891DC717B83}" srcOrd="3" destOrd="0" presId="urn:microsoft.com/office/officeart/2018/2/layout/IconVerticalSolidList"/>
    <dgm:cxn modelId="{AD8AFDD4-3D80-433C-AC64-3BD222924880}" type="presParOf" srcId="{FE3950AB-342B-4221-9687-960E7C185C8C}" destId="{7F034802-4961-4E06-94C8-3399D20CB867}" srcOrd="3" destOrd="0" presId="urn:microsoft.com/office/officeart/2018/2/layout/IconVerticalSolidList"/>
    <dgm:cxn modelId="{EB3C3C3D-4E7F-4766-BDB1-3265DD0836D0}" type="presParOf" srcId="{FE3950AB-342B-4221-9687-960E7C185C8C}" destId="{8B32EF57-A117-4AEA-B4AD-0730D46906C8}" srcOrd="4" destOrd="0" presId="urn:microsoft.com/office/officeart/2018/2/layout/IconVerticalSolidList"/>
    <dgm:cxn modelId="{6F12E980-9483-46F1-B1BE-CB127F7DE148}" type="presParOf" srcId="{8B32EF57-A117-4AEA-B4AD-0730D46906C8}" destId="{518CE13E-EC56-4710-BCF2-E376525B3CB2}" srcOrd="0" destOrd="0" presId="urn:microsoft.com/office/officeart/2018/2/layout/IconVerticalSolidList"/>
    <dgm:cxn modelId="{049CFF2A-3166-4CCC-9948-9447308A7A2C}" type="presParOf" srcId="{8B32EF57-A117-4AEA-B4AD-0730D46906C8}" destId="{252643FC-B7BE-4F9E-A490-5AD47A67CF27}" srcOrd="1" destOrd="0" presId="urn:microsoft.com/office/officeart/2018/2/layout/IconVerticalSolidList"/>
    <dgm:cxn modelId="{C21BC62C-6DA6-4B14-8213-E0E17FC87280}" type="presParOf" srcId="{8B32EF57-A117-4AEA-B4AD-0730D46906C8}" destId="{51620B50-D945-46F5-A182-11EB5C4A9797}" srcOrd="2" destOrd="0" presId="urn:microsoft.com/office/officeart/2018/2/layout/IconVerticalSolidList"/>
    <dgm:cxn modelId="{6CA16C3B-0487-4783-A0D6-3CA9B99D9778}" type="presParOf" srcId="{8B32EF57-A117-4AEA-B4AD-0730D46906C8}" destId="{2ADA4801-F825-4E6E-8E14-EEBB3986773E}" srcOrd="3" destOrd="0" presId="urn:microsoft.com/office/officeart/2018/2/layout/IconVerticalSolidList"/>
    <dgm:cxn modelId="{C9EBC8EF-0F46-4523-8C04-9CB8E467E3AA}" type="presParOf" srcId="{FE3950AB-342B-4221-9687-960E7C185C8C}" destId="{EEAE27AC-D08A-4CF4-8146-80FE9409AD4E}" srcOrd="5" destOrd="0" presId="urn:microsoft.com/office/officeart/2018/2/layout/IconVerticalSolidList"/>
    <dgm:cxn modelId="{10A83116-B88E-4212-A22A-40E958959E09}" type="presParOf" srcId="{FE3950AB-342B-4221-9687-960E7C185C8C}" destId="{789B653C-6121-4654-BB8C-515C93D431C2}" srcOrd="6" destOrd="0" presId="urn:microsoft.com/office/officeart/2018/2/layout/IconVerticalSolidList"/>
    <dgm:cxn modelId="{6FD31152-9B8B-4559-A2A5-3F45975D4881}" type="presParOf" srcId="{789B653C-6121-4654-BB8C-515C93D431C2}" destId="{C96EB07A-D229-4DF3-B909-13E58B9FE3F5}" srcOrd="0" destOrd="0" presId="urn:microsoft.com/office/officeart/2018/2/layout/IconVerticalSolidList"/>
    <dgm:cxn modelId="{4C6FA6FB-0CE3-4D99-8AD5-47B67D68F534}" type="presParOf" srcId="{789B653C-6121-4654-BB8C-515C93D431C2}" destId="{820B9AD7-1C8D-43F3-9727-480BF4C3F59D}" srcOrd="1" destOrd="0" presId="urn:microsoft.com/office/officeart/2018/2/layout/IconVerticalSolidList"/>
    <dgm:cxn modelId="{2A6A2B06-D6DB-4C79-9D25-38A4107A5D4F}" type="presParOf" srcId="{789B653C-6121-4654-BB8C-515C93D431C2}" destId="{532A4918-F943-4FD8-879E-D79E66450CA7}" srcOrd="2" destOrd="0" presId="urn:microsoft.com/office/officeart/2018/2/layout/IconVerticalSolidList"/>
    <dgm:cxn modelId="{43599529-1BD0-44F4-9215-1D8BCFFC432F}" type="presParOf" srcId="{789B653C-6121-4654-BB8C-515C93D431C2}" destId="{1213E4D5-7483-4845-847E-520B540593B8}" srcOrd="3" destOrd="0" presId="urn:microsoft.com/office/officeart/2018/2/layout/IconVerticalSolidList"/>
    <dgm:cxn modelId="{EA847F8D-9503-4E3F-8296-88E6D15DB9B7}" type="presParOf" srcId="{789B653C-6121-4654-BB8C-515C93D431C2}" destId="{60A4CD87-BC47-45E5-B7F0-E744D38ADE12}" srcOrd="4" destOrd="0" presId="urn:microsoft.com/office/officeart/2018/2/layout/IconVerticalSolidList"/>
    <dgm:cxn modelId="{17FFB36A-A97A-47AE-88FF-902BA4D76F1B}" type="presParOf" srcId="{FE3950AB-342B-4221-9687-960E7C185C8C}" destId="{7D638F7A-F2E4-40E9-A987-87B484268573}" srcOrd="7" destOrd="0" presId="urn:microsoft.com/office/officeart/2018/2/layout/IconVerticalSolidList"/>
    <dgm:cxn modelId="{292873F8-4917-4A3D-904C-925D1C78607C}" type="presParOf" srcId="{FE3950AB-342B-4221-9687-960E7C185C8C}" destId="{52F6541B-3E21-4E3D-9561-1B75600F7D1B}" srcOrd="8" destOrd="0" presId="urn:microsoft.com/office/officeart/2018/2/layout/IconVerticalSolidList"/>
    <dgm:cxn modelId="{73131554-4015-4802-9138-0C12CB080BD4}" type="presParOf" srcId="{52F6541B-3E21-4E3D-9561-1B75600F7D1B}" destId="{3D6FE972-37B8-42BD-8565-4EE3B50D634E}" srcOrd="0" destOrd="0" presId="urn:microsoft.com/office/officeart/2018/2/layout/IconVerticalSolidList"/>
    <dgm:cxn modelId="{E27406D4-70AB-4A3F-AA1C-7C63C220956C}" type="presParOf" srcId="{52F6541B-3E21-4E3D-9561-1B75600F7D1B}" destId="{8DD2BC3E-C1B7-4299-AEA8-09333885DA44}" srcOrd="1" destOrd="0" presId="urn:microsoft.com/office/officeart/2018/2/layout/IconVerticalSolidList"/>
    <dgm:cxn modelId="{B0090EEF-C7EB-483A-88F0-9737D03D0C78}" type="presParOf" srcId="{52F6541B-3E21-4E3D-9561-1B75600F7D1B}" destId="{52C7ECF7-7B14-418A-912D-9EB0CEEEAEA1}" srcOrd="2" destOrd="0" presId="urn:microsoft.com/office/officeart/2018/2/layout/IconVerticalSolidList"/>
    <dgm:cxn modelId="{6E196A85-67FF-400E-AAFB-FF0D8A2C4A12}" type="presParOf" srcId="{52F6541B-3E21-4E3D-9561-1B75600F7D1B}" destId="{BFC8A0CE-2B21-4959-BAD9-B84C151651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B91CD-5FF7-445F-8108-5E15BC094E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570F995-CAAF-42A4-A84C-3AB3AE231298}">
      <dgm:prSet/>
      <dgm:spPr/>
      <dgm:t>
        <a:bodyPr/>
        <a:lstStyle/>
        <a:p>
          <a:r>
            <a:rPr lang="en-US"/>
            <a:t>Policies keyed to income based on prior levels of production (pre-DepressiOn), thus helped sustain the gap between large and small farmers</a:t>
          </a:r>
        </a:p>
      </dgm:t>
    </dgm:pt>
    <dgm:pt modelId="{F820BFC3-F259-4283-B57B-9BEF878A61A4}" type="parTrans" cxnId="{9B4A8771-B016-4F60-B8D2-637223E9CC7E}">
      <dgm:prSet/>
      <dgm:spPr/>
      <dgm:t>
        <a:bodyPr/>
        <a:lstStyle/>
        <a:p>
          <a:endParaRPr lang="en-US"/>
        </a:p>
      </dgm:t>
    </dgm:pt>
    <dgm:pt modelId="{7CC18814-D68D-4544-9E57-56D33ACD40A2}" type="sibTrans" cxnId="{9B4A8771-B016-4F60-B8D2-637223E9CC7E}">
      <dgm:prSet/>
      <dgm:spPr/>
      <dgm:t>
        <a:bodyPr/>
        <a:lstStyle/>
        <a:p>
          <a:endParaRPr lang="en-US"/>
        </a:p>
      </dgm:t>
    </dgm:pt>
    <dgm:pt modelId="{2FF82074-630F-4E50-AE5E-324D89C5C481}">
      <dgm:prSet/>
      <dgm:spPr/>
      <dgm:t>
        <a:bodyPr/>
        <a:lstStyle/>
        <a:p>
          <a:r>
            <a:rPr lang="en-US"/>
            <a:t>Production controls made it more difficult for small farmers to compete</a:t>
          </a:r>
        </a:p>
      </dgm:t>
    </dgm:pt>
    <dgm:pt modelId="{99BBAC55-3122-4AD1-8F4D-718490106ADA}" type="parTrans" cxnId="{65A1D2AC-234F-474B-B3CE-389982C8BED9}">
      <dgm:prSet/>
      <dgm:spPr/>
      <dgm:t>
        <a:bodyPr/>
        <a:lstStyle/>
        <a:p>
          <a:endParaRPr lang="en-US"/>
        </a:p>
      </dgm:t>
    </dgm:pt>
    <dgm:pt modelId="{C02E9D9D-B4C6-4148-BF1F-1DABEE368897}" type="sibTrans" cxnId="{65A1D2AC-234F-474B-B3CE-389982C8BED9}">
      <dgm:prSet/>
      <dgm:spPr/>
      <dgm:t>
        <a:bodyPr/>
        <a:lstStyle/>
        <a:p>
          <a:endParaRPr lang="en-US"/>
        </a:p>
      </dgm:t>
    </dgm:pt>
    <dgm:pt modelId="{BD5A62B0-829E-465F-B367-26059D07B90A}">
      <dgm:prSet/>
      <dgm:spPr/>
      <dgm:t>
        <a:bodyPr/>
        <a:lstStyle/>
        <a:p>
          <a:r>
            <a:rPr lang="en-US"/>
            <a:t>Larger and more efficient farmers gained the greatest benefits from farm policies</a:t>
          </a:r>
        </a:p>
      </dgm:t>
    </dgm:pt>
    <dgm:pt modelId="{A8A98A3F-A6C6-4DCE-B2C5-74F1DA043798}" type="parTrans" cxnId="{713BADDE-BDED-4089-9081-168317DE89C0}">
      <dgm:prSet/>
      <dgm:spPr/>
      <dgm:t>
        <a:bodyPr/>
        <a:lstStyle/>
        <a:p>
          <a:endParaRPr lang="en-US"/>
        </a:p>
      </dgm:t>
    </dgm:pt>
    <dgm:pt modelId="{26FDE653-DEE2-4E49-815E-CED8433F39DB}" type="sibTrans" cxnId="{713BADDE-BDED-4089-9081-168317DE89C0}">
      <dgm:prSet/>
      <dgm:spPr/>
      <dgm:t>
        <a:bodyPr/>
        <a:lstStyle/>
        <a:p>
          <a:endParaRPr lang="en-US"/>
        </a:p>
      </dgm:t>
    </dgm:pt>
    <dgm:pt modelId="{8EC52430-1D30-4751-ADFF-428BE5807A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Made entry into farming more and more expensive</a:t>
          </a:r>
        </a:p>
      </dgm:t>
    </dgm:pt>
    <dgm:pt modelId="{9DE0EE50-91B3-46FA-ADAD-1BFA668A3E3A}" type="parTrans" cxnId="{061E1A67-7FD0-4F0C-A055-11875A06C75E}">
      <dgm:prSet/>
      <dgm:spPr/>
      <dgm:t>
        <a:bodyPr/>
        <a:lstStyle/>
        <a:p>
          <a:endParaRPr lang="en-US"/>
        </a:p>
      </dgm:t>
    </dgm:pt>
    <dgm:pt modelId="{BAF2EF21-F6CC-4295-AB44-5AA40D5AC074}" type="sibTrans" cxnId="{061E1A67-7FD0-4F0C-A055-11875A06C75E}">
      <dgm:prSet/>
      <dgm:spPr/>
      <dgm:t>
        <a:bodyPr/>
        <a:lstStyle/>
        <a:p>
          <a:endParaRPr lang="en-US"/>
        </a:p>
      </dgm:t>
    </dgm:pt>
    <dgm:pt modelId="{2E97F7F3-045B-46B1-ACA9-EF84BE4E1523}">
      <dgm:prSet/>
      <dgm:spPr/>
      <dgm:t>
        <a:bodyPr/>
        <a:lstStyle/>
        <a:p>
          <a:r>
            <a:rPr lang="en-US"/>
            <a:t>Tendency for small, less competitive farmers to leave agriculture</a:t>
          </a:r>
        </a:p>
      </dgm:t>
    </dgm:pt>
    <dgm:pt modelId="{42B877FE-CD71-4620-B4FD-827EEFEDF03C}" type="parTrans" cxnId="{4369536E-48DB-45C7-B35E-FB52C74DE2BD}">
      <dgm:prSet/>
      <dgm:spPr/>
      <dgm:t>
        <a:bodyPr/>
        <a:lstStyle/>
        <a:p>
          <a:endParaRPr lang="en-US"/>
        </a:p>
      </dgm:t>
    </dgm:pt>
    <dgm:pt modelId="{214A35F5-B1C9-4E87-AC2E-B5620ABB3A0D}" type="sibTrans" cxnId="{4369536E-48DB-45C7-B35E-FB52C74DE2BD}">
      <dgm:prSet/>
      <dgm:spPr/>
      <dgm:t>
        <a:bodyPr/>
        <a:lstStyle/>
        <a:p>
          <a:endParaRPr lang="en-US"/>
        </a:p>
      </dgm:t>
    </dgm:pt>
    <dgm:pt modelId="{3B0A0395-A437-44E4-AAB2-EFEFB489799A}">
      <dgm:prSet/>
      <dgm:spPr/>
      <dgm:t>
        <a:bodyPr/>
        <a:lstStyle/>
        <a:p>
          <a:r>
            <a:rPr lang="en-US"/>
            <a:t>In 1940, the farm population fell to what it had been in 1900 – about 30 million </a:t>
          </a:r>
        </a:p>
      </dgm:t>
    </dgm:pt>
    <dgm:pt modelId="{023F725E-D518-4C7E-8C73-9D99A74CA744}" type="parTrans" cxnId="{B5ED0AFB-6D5D-4D20-936A-85A36C498A5D}">
      <dgm:prSet/>
      <dgm:spPr/>
      <dgm:t>
        <a:bodyPr/>
        <a:lstStyle/>
        <a:p>
          <a:endParaRPr lang="en-US"/>
        </a:p>
      </dgm:t>
    </dgm:pt>
    <dgm:pt modelId="{569F1424-5079-4AD6-B53C-4669483B957D}" type="sibTrans" cxnId="{B5ED0AFB-6D5D-4D20-936A-85A36C498A5D}">
      <dgm:prSet/>
      <dgm:spPr/>
      <dgm:t>
        <a:bodyPr/>
        <a:lstStyle/>
        <a:p>
          <a:endParaRPr lang="en-US"/>
        </a:p>
      </dgm:t>
    </dgm:pt>
    <dgm:pt modelId="{BB252897-3883-4436-BBC5-94BE1646776D}" type="pres">
      <dgm:prSet presAssocID="{517B91CD-5FF7-445F-8108-5E15BC094E49}" presName="linear" presStyleCnt="0">
        <dgm:presLayoutVars>
          <dgm:animLvl val="lvl"/>
          <dgm:resizeHandles val="exact"/>
        </dgm:presLayoutVars>
      </dgm:prSet>
      <dgm:spPr/>
    </dgm:pt>
    <dgm:pt modelId="{FF74B28F-0368-4F53-9AA0-51B343EFC414}" type="pres">
      <dgm:prSet presAssocID="{5570F995-CAAF-42A4-A84C-3AB3AE23129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67F5214-5D1C-4C09-A911-6E9C204F39C8}" type="pres">
      <dgm:prSet presAssocID="{7CC18814-D68D-4544-9E57-56D33ACD40A2}" presName="spacer" presStyleCnt="0"/>
      <dgm:spPr/>
    </dgm:pt>
    <dgm:pt modelId="{826B98CA-2217-41AD-A534-D69F26322805}" type="pres">
      <dgm:prSet presAssocID="{2FF82074-630F-4E50-AE5E-324D89C5C48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9C63C68-D94B-4845-A4A7-7C533604CF58}" type="pres">
      <dgm:prSet presAssocID="{C02E9D9D-B4C6-4148-BF1F-1DABEE368897}" presName="spacer" presStyleCnt="0"/>
      <dgm:spPr/>
    </dgm:pt>
    <dgm:pt modelId="{E8E05041-B1CA-4640-8F6B-699FF1346AC1}" type="pres">
      <dgm:prSet presAssocID="{BD5A62B0-829E-465F-B367-26059D07B90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83D3AC3-2074-478D-93AA-15543699680A}" type="pres">
      <dgm:prSet presAssocID="{BD5A62B0-829E-465F-B367-26059D07B90A}" presName="childText" presStyleLbl="revTx" presStyleIdx="0" presStyleCnt="1">
        <dgm:presLayoutVars>
          <dgm:bulletEnabled val="1"/>
        </dgm:presLayoutVars>
      </dgm:prSet>
      <dgm:spPr/>
    </dgm:pt>
    <dgm:pt modelId="{2D1AF32B-D624-4BDF-865C-2289B0536DC1}" type="pres">
      <dgm:prSet presAssocID="{2E97F7F3-045B-46B1-ACA9-EF84BE4E152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0DC386C-24BC-432F-9045-06B145502F1E}" type="pres">
      <dgm:prSet presAssocID="{214A35F5-B1C9-4E87-AC2E-B5620ABB3A0D}" presName="spacer" presStyleCnt="0"/>
      <dgm:spPr/>
    </dgm:pt>
    <dgm:pt modelId="{289E7356-2465-4E11-90F0-1990B9E84340}" type="pres">
      <dgm:prSet presAssocID="{3B0A0395-A437-44E4-AAB2-EFEFB489799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6A97000-73B6-4457-8453-05D101F1D5ED}" type="presOf" srcId="{2FF82074-630F-4E50-AE5E-324D89C5C481}" destId="{826B98CA-2217-41AD-A534-D69F26322805}" srcOrd="0" destOrd="0" presId="urn:microsoft.com/office/officeart/2005/8/layout/vList2"/>
    <dgm:cxn modelId="{4983A509-B31B-4E9C-BECD-A42F3358CF73}" type="presOf" srcId="{2E97F7F3-045B-46B1-ACA9-EF84BE4E1523}" destId="{2D1AF32B-D624-4BDF-865C-2289B0536DC1}" srcOrd="0" destOrd="0" presId="urn:microsoft.com/office/officeart/2005/8/layout/vList2"/>
    <dgm:cxn modelId="{2D9F5E35-7524-40B0-B3F5-918E3A7A0E18}" type="presOf" srcId="{BD5A62B0-829E-465F-B367-26059D07B90A}" destId="{E8E05041-B1CA-4640-8F6B-699FF1346AC1}" srcOrd="0" destOrd="0" presId="urn:microsoft.com/office/officeart/2005/8/layout/vList2"/>
    <dgm:cxn modelId="{C55AC85B-6E2E-4784-88CA-2F833E6C977B}" type="presOf" srcId="{517B91CD-5FF7-445F-8108-5E15BC094E49}" destId="{BB252897-3883-4436-BBC5-94BE1646776D}" srcOrd="0" destOrd="0" presId="urn:microsoft.com/office/officeart/2005/8/layout/vList2"/>
    <dgm:cxn modelId="{061E1A67-7FD0-4F0C-A055-11875A06C75E}" srcId="{BD5A62B0-829E-465F-B367-26059D07B90A}" destId="{8EC52430-1D30-4751-ADFF-428BE5807AA1}" srcOrd="0" destOrd="0" parTransId="{9DE0EE50-91B3-46FA-ADAD-1BFA668A3E3A}" sibTransId="{BAF2EF21-F6CC-4295-AB44-5AA40D5AC074}"/>
    <dgm:cxn modelId="{4369536E-48DB-45C7-B35E-FB52C74DE2BD}" srcId="{517B91CD-5FF7-445F-8108-5E15BC094E49}" destId="{2E97F7F3-045B-46B1-ACA9-EF84BE4E1523}" srcOrd="3" destOrd="0" parTransId="{42B877FE-CD71-4620-B4FD-827EEFEDF03C}" sibTransId="{214A35F5-B1C9-4E87-AC2E-B5620ABB3A0D}"/>
    <dgm:cxn modelId="{9B4A8771-B016-4F60-B8D2-637223E9CC7E}" srcId="{517B91CD-5FF7-445F-8108-5E15BC094E49}" destId="{5570F995-CAAF-42A4-A84C-3AB3AE231298}" srcOrd="0" destOrd="0" parTransId="{F820BFC3-F259-4283-B57B-9BEF878A61A4}" sibTransId="{7CC18814-D68D-4544-9E57-56D33ACD40A2}"/>
    <dgm:cxn modelId="{FEA8E78A-DE33-4C76-8E4D-DD1C1B28A816}" type="presOf" srcId="{3B0A0395-A437-44E4-AAB2-EFEFB489799A}" destId="{289E7356-2465-4E11-90F0-1990B9E84340}" srcOrd="0" destOrd="0" presId="urn:microsoft.com/office/officeart/2005/8/layout/vList2"/>
    <dgm:cxn modelId="{65A1D2AC-234F-474B-B3CE-389982C8BED9}" srcId="{517B91CD-5FF7-445F-8108-5E15BC094E49}" destId="{2FF82074-630F-4E50-AE5E-324D89C5C481}" srcOrd="1" destOrd="0" parTransId="{99BBAC55-3122-4AD1-8F4D-718490106ADA}" sibTransId="{C02E9D9D-B4C6-4148-BF1F-1DABEE368897}"/>
    <dgm:cxn modelId="{95A208C2-A98F-43B8-B2C7-6B8FB0DE875D}" type="presOf" srcId="{8EC52430-1D30-4751-ADFF-428BE5807AA1}" destId="{C83D3AC3-2074-478D-93AA-15543699680A}" srcOrd="0" destOrd="0" presId="urn:microsoft.com/office/officeart/2005/8/layout/vList2"/>
    <dgm:cxn modelId="{9019D2C9-38DF-4B82-AC44-C99FE6AE38E7}" type="presOf" srcId="{5570F995-CAAF-42A4-A84C-3AB3AE231298}" destId="{FF74B28F-0368-4F53-9AA0-51B343EFC414}" srcOrd="0" destOrd="0" presId="urn:microsoft.com/office/officeart/2005/8/layout/vList2"/>
    <dgm:cxn modelId="{713BADDE-BDED-4089-9081-168317DE89C0}" srcId="{517B91CD-5FF7-445F-8108-5E15BC094E49}" destId="{BD5A62B0-829E-465F-B367-26059D07B90A}" srcOrd="2" destOrd="0" parTransId="{A8A98A3F-A6C6-4DCE-B2C5-74F1DA043798}" sibTransId="{26FDE653-DEE2-4E49-815E-CED8433F39DB}"/>
    <dgm:cxn modelId="{B5ED0AFB-6D5D-4D20-936A-85A36C498A5D}" srcId="{517B91CD-5FF7-445F-8108-5E15BC094E49}" destId="{3B0A0395-A437-44E4-AAB2-EFEFB489799A}" srcOrd="4" destOrd="0" parTransId="{023F725E-D518-4C7E-8C73-9D99A74CA744}" sibTransId="{569F1424-5079-4AD6-B53C-4669483B957D}"/>
    <dgm:cxn modelId="{903E9114-BC85-4DA0-899E-D324242087DB}" type="presParOf" srcId="{BB252897-3883-4436-BBC5-94BE1646776D}" destId="{FF74B28F-0368-4F53-9AA0-51B343EFC414}" srcOrd="0" destOrd="0" presId="urn:microsoft.com/office/officeart/2005/8/layout/vList2"/>
    <dgm:cxn modelId="{C94CF065-E25E-46FE-A410-D7043DC4001E}" type="presParOf" srcId="{BB252897-3883-4436-BBC5-94BE1646776D}" destId="{867F5214-5D1C-4C09-A911-6E9C204F39C8}" srcOrd="1" destOrd="0" presId="urn:microsoft.com/office/officeart/2005/8/layout/vList2"/>
    <dgm:cxn modelId="{3254998C-7348-4448-8ABB-8BC01D952F03}" type="presParOf" srcId="{BB252897-3883-4436-BBC5-94BE1646776D}" destId="{826B98CA-2217-41AD-A534-D69F26322805}" srcOrd="2" destOrd="0" presId="urn:microsoft.com/office/officeart/2005/8/layout/vList2"/>
    <dgm:cxn modelId="{D5FA9A8B-135D-4522-BBA0-1C9801314C1B}" type="presParOf" srcId="{BB252897-3883-4436-BBC5-94BE1646776D}" destId="{49C63C68-D94B-4845-A4A7-7C533604CF58}" srcOrd="3" destOrd="0" presId="urn:microsoft.com/office/officeart/2005/8/layout/vList2"/>
    <dgm:cxn modelId="{C52FEA2D-259F-47CB-B3A2-18A0134CCF5D}" type="presParOf" srcId="{BB252897-3883-4436-BBC5-94BE1646776D}" destId="{E8E05041-B1CA-4640-8F6B-699FF1346AC1}" srcOrd="4" destOrd="0" presId="urn:microsoft.com/office/officeart/2005/8/layout/vList2"/>
    <dgm:cxn modelId="{CB765F89-2A50-4740-85DE-7C8D76A54326}" type="presParOf" srcId="{BB252897-3883-4436-BBC5-94BE1646776D}" destId="{C83D3AC3-2074-478D-93AA-15543699680A}" srcOrd="5" destOrd="0" presId="urn:microsoft.com/office/officeart/2005/8/layout/vList2"/>
    <dgm:cxn modelId="{C3188324-E0D6-44A1-9FC4-8E836CF96073}" type="presParOf" srcId="{BB252897-3883-4436-BBC5-94BE1646776D}" destId="{2D1AF32B-D624-4BDF-865C-2289B0536DC1}" srcOrd="6" destOrd="0" presId="urn:microsoft.com/office/officeart/2005/8/layout/vList2"/>
    <dgm:cxn modelId="{5C880AF3-69E8-478A-8372-C01773B658D1}" type="presParOf" srcId="{BB252897-3883-4436-BBC5-94BE1646776D}" destId="{D0DC386C-24BC-432F-9045-06B145502F1E}" srcOrd="7" destOrd="0" presId="urn:microsoft.com/office/officeart/2005/8/layout/vList2"/>
    <dgm:cxn modelId="{C8662526-C3D0-4AB1-B282-F384C4CEC232}" type="presParOf" srcId="{BB252897-3883-4436-BBC5-94BE1646776D}" destId="{289E7356-2465-4E11-90F0-1990B9E8434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903DD8-E60A-4F9F-97AC-A9ED7355F0C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DA89201-E577-46B7-830E-FB4A032CDC74}">
      <dgm:prSet/>
      <dgm:spPr/>
      <dgm:t>
        <a:bodyPr/>
        <a:lstStyle/>
        <a:p>
          <a:r>
            <a:rPr lang="en-US"/>
            <a:t>On a majority of family farms, the operator does not gain even half of their income from farming</a:t>
          </a:r>
        </a:p>
      </dgm:t>
    </dgm:pt>
    <dgm:pt modelId="{5BEE10E1-A25A-4BF5-B728-C11C583FD8B3}" type="parTrans" cxnId="{8A12D1E9-6B2C-4FEB-B975-B186FC32C92D}">
      <dgm:prSet/>
      <dgm:spPr/>
      <dgm:t>
        <a:bodyPr/>
        <a:lstStyle/>
        <a:p>
          <a:endParaRPr lang="en-US"/>
        </a:p>
      </dgm:t>
    </dgm:pt>
    <dgm:pt modelId="{EB90750B-A7DF-4AF2-B7BC-CF1DDD79DA34}" type="sibTrans" cxnId="{8A12D1E9-6B2C-4FEB-B975-B186FC32C92D}">
      <dgm:prSet/>
      <dgm:spPr/>
      <dgm:t>
        <a:bodyPr/>
        <a:lstStyle/>
        <a:p>
          <a:endParaRPr lang="en-US"/>
        </a:p>
      </dgm:t>
    </dgm:pt>
    <dgm:pt modelId="{A2FC41CB-EFDA-4AEF-A1A2-BD9FB075AB71}">
      <dgm:prSet/>
      <dgm:spPr/>
      <dgm:t>
        <a:bodyPr/>
        <a:lstStyle/>
        <a:p>
          <a:r>
            <a:rPr lang="en-US"/>
            <a:t>Nearly a fourth of principal operators do not live on farms</a:t>
          </a:r>
        </a:p>
      </dgm:t>
    </dgm:pt>
    <dgm:pt modelId="{B425BFDD-2769-40E1-8BF7-25381D0F3EEA}" type="parTrans" cxnId="{A2FCE73C-B33E-4478-88BD-02671FBE87CC}">
      <dgm:prSet/>
      <dgm:spPr/>
      <dgm:t>
        <a:bodyPr/>
        <a:lstStyle/>
        <a:p>
          <a:endParaRPr lang="en-US"/>
        </a:p>
      </dgm:t>
    </dgm:pt>
    <dgm:pt modelId="{3EF14222-37AE-45EB-B0DA-52AADD888C3F}" type="sibTrans" cxnId="{A2FCE73C-B33E-4478-88BD-02671FBE87CC}">
      <dgm:prSet/>
      <dgm:spPr/>
      <dgm:t>
        <a:bodyPr/>
        <a:lstStyle/>
        <a:p>
          <a:endParaRPr lang="en-US"/>
        </a:p>
      </dgm:t>
    </dgm:pt>
    <dgm:pt modelId="{F0B3F9FC-8BF7-48F5-9B20-13EF82B97E29}">
      <dgm:prSet/>
      <dgm:spPr/>
      <dgm:t>
        <a:bodyPr/>
        <a:lstStyle/>
        <a:p>
          <a:r>
            <a:rPr lang="en-US"/>
            <a:t>Even among full-time operators, some of the largest and wealthiest farmers do not have full managerial control</a:t>
          </a:r>
        </a:p>
      </dgm:t>
    </dgm:pt>
    <dgm:pt modelId="{0731574B-DD9F-4D42-A37F-2860F9A11B6F}" type="parTrans" cxnId="{EA9A4260-02E8-489E-915D-89A50A5F5089}">
      <dgm:prSet/>
      <dgm:spPr/>
      <dgm:t>
        <a:bodyPr/>
        <a:lstStyle/>
        <a:p>
          <a:endParaRPr lang="en-US"/>
        </a:p>
      </dgm:t>
    </dgm:pt>
    <dgm:pt modelId="{610D9F86-71D0-457F-BA21-5402C2EEF5AF}" type="sibTrans" cxnId="{EA9A4260-02E8-489E-915D-89A50A5F5089}">
      <dgm:prSet/>
      <dgm:spPr/>
      <dgm:t>
        <a:bodyPr/>
        <a:lstStyle/>
        <a:p>
          <a:endParaRPr lang="en-US"/>
        </a:p>
      </dgm:t>
    </dgm:pt>
    <dgm:pt modelId="{44BA65B0-3843-4516-970E-A3F15E6BEC39}">
      <dgm:prSet/>
      <dgm:spPr/>
      <dgm:t>
        <a:bodyPr/>
        <a:lstStyle/>
        <a:p>
          <a:r>
            <a:rPr lang="en-US"/>
            <a:t>Many very large family-owned and –operated farms seem more like urban business enterprises than what we might call a traditional farm</a:t>
          </a:r>
        </a:p>
      </dgm:t>
    </dgm:pt>
    <dgm:pt modelId="{F37C20D2-BA41-48CF-93C4-DD8537F37761}" type="parTrans" cxnId="{B0BC92AD-F07A-45C8-9F46-9BF002343B4F}">
      <dgm:prSet/>
      <dgm:spPr/>
      <dgm:t>
        <a:bodyPr/>
        <a:lstStyle/>
        <a:p>
          <a:endParaRPr lang="en-US"/>
        </a:p>
      </dgm:t>
    </dgm:pt>
    <dgm:pt modelId="{FCB1A3DB-7634-4033-B64C-904A8C05B2A3}" type="sibTrans" cxnId="{B0BC92AD-F07A-45C8-9F46-9BF002343B4F}">
      <dgm:prSet/>
      <dgm:spPr/>
      <dgm:t>
        <a:bodyPr/>
        <a:lstStyle/>
        <a:p>
          <a:endParaRPr lang="en-US"/>
        </a:p>
      </dgm:t>
    </dgm:pt>
    <dgm:pt modelId="{FC36C327-8A00-41DA-8C39-F067DFDFE45A}" type="pres">
      <dgm:prSet presAssocID="{C4903DD8-E60A-4F9F-97AC-A9ED7355F0C6}" presName="root" presStyleCnt="0">
        <dgm:presLayoutVars>
          <dgm:dir/>
          <dgm:resizeHandles val="exact"/>
        </dgm:presLayoutVars>
      </dgm:prSet>
      <dgm:spPr/>
    </dgm:pt>
    <dgm:pt modelId="{0483FF8B-5A7A-4577-A6F4-46199CFE19EC}" type="pres">
      <dgm:prSet presAssocID="{C4903DD8-E60A-4F9F-97AC-A9ED7355F0C6}" presName="container" presStyleCnt="0">
        <dgm:presLayoutVars>
          <dgm:dir/>
          <dgm:resizeHandles val="exact"/>
        </dgm:presLayoutVars>
      </dgm:prSet>
      <dgm:spPr/>
    </dgm:pt>
    <dgm:pt modelId="{791FAAD0-B4E0-4D91-AE77-A43B7D73E7B5}" type="pres">
      <dgm:prSet presAssocID="{EDA89201-E577-46B7-830E-FB4A032CDC74}" presName="compNode" presStyleCnt="0"/>
      <dgm:spPr/>
    </dgm:pt>
    <dgm:pt modelId="{893DEF1B-A0A0-478E-A934-ECDD6EDDD272}" type="pres">
      <dgm:prSet presAssocID="{EDA89201-E577-46B7-830E-FB4A032CDC74}" presName="iconBgRect" presStyleLbl="bgShp" presStyleIdx="0" presStyleCnt="4"/>
      <dgm:spPr/>
    </dgm:pt>
    <dgm:pt modelId="{1D88F5D0-175F-4A05-948D-096AF176ADF5}" type="pres">
      <dgm:prSet presAssocID="{EDA89201-E577-46B7-830E-FB4A032CDC7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3EAD5A4-DA92-4B3E-9E5D-BA3EE581B842}" type="pres">
      <dgm:prSet presAssocID="{EDA89201-E577-46B7-830E-FB4A032CDC74}" presName="spaceRect" presStyleCnt="0"/>
      <dgm:spPr/>
    </dgm:pt>
    <dgm:pt modelId="{B07C35B1-199F-449C-A43B-9C2C6E0D5D27}" type="pres">
      <dgm:prSet presAssocID="{EDA89201-E577-46B7-830E-FB4A032CDC74}" presName="textRect" presStyleLbl="revTx" presStyleIdx="0" presStyleCnt="4">
        <dgm:presLayoutVars>
          <dgm:chMax val="1"/>
          <dgm:chPref val="1"/>
        </dgm:presLayoutVars>
      </dgm:prSet>
      <dgm:spPr/>
    </dgm:pt>
    <dgm:pt modelId="{542E3255-9D34-43F8-9ACA-9A53222AC812}" type="pres">
      <dgm:prSet presAssocID="{EB90750B-A7DF-4AF2-B7BC-CF1DDD79DA34}" presName="sibTrans" presStyleLbl="sibTrans2D1" presStyleIdx="0" presStyleCnt="0"/>
      <dgm:spPr/>
    </dgm:pt>
    <dgm:pt modelId="{1CFDCDAA-EE82-4630-8324-400FD417B472}" type="pres">
      <dgm:prSet presAssocID="{A2FC41CB-EFDA-4AEF-A1A2-BD9FB075AB71}" presName="compNode" presStyleCnt="0"/>
      <dgm:spPr/>
    </dgm:pt>
    <dgm:pt modelId="{EFFEABB5-CC00-4160-BAA8-4819ABFFC7D7}" type="pres">
      <dgm:prSet presAssocID="{A2FC41CB-EFDA-4AEF-A1A2-BD9FB075AB71}" presName="iconBgRect" presStyleLbl="bgShp" presStyleIdx="1" presStyleCnt="4"/>
      <dgm:spPr/>
    </dgm:pt>
    <dgm:pt modelId="{F51D9E92-404D-4B39-BA0D-63095656ED36}" type="pres">
      <dgm:prSet presAssocID="{A2FC41CB-EFDA-4AEF-A1A2-BD9FB075AB7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6AEFB809-582C-47BA-8692-B09365E89851}" type="pres">
      <dgm:prSet presAssocID="{A2FC41CB-EFDA-4AEF-A1A2-BD9FB075AB71}" presName="spaceRect" presStyleCnt="0"/>
      <dgm:spPr/>
    </dgm:pt>
    <dgm:pt modelId="{BA7EA45E-7A83-41FC-84B6-722EA0173792}" type="pres">
      <dgm:prSet presAssocID="{A2FC41CB-EFDA-4AEF-A1A2-BD9FB075AB71}" presName="textRect" presStyleLbl="revTx" presStyleIdx="1" presStyleCnt="4">
        <dgm:presLayoutVars>
          <dgm:chMax val="1"/>
          <dgm:chPref val="1"/>
        </dgm:presLayoutVars>
      </dgm:prSet>
      <dgm:spPr/>
    </dgm:pt>
    <dgm:pt modelId="{6E5FBC24-22F9-4BA1-80A9-9709DDFBA83E}" type="pres">
      <dgm:prSet presAssocID="{3EF14222-37AE-45EB-B0DA-52AADD888C3F}" presName="sibTrans" presStyleLbl="sibTrans2D1" presStyleIdx="0" presStyleCnt="0"/>
      <dgm:spPr/>
    </dgm:pt>
    <dgm:pt modelId="{32FE7996-C958-4D2B-BD28-CD642186B6BC}" type="pres">
      <dgm:prSet presAssocID="{F0B3F9FC-8BF7-48F5-9B20-13EF82B97E29}" presName="compNode" presStyleCnt="0"/>
      <dgm:spPr/>
    </dgm:pt>
    <dgm:pt modelId="{9E64059D-11F1-4B42-A092-52BB9B88877F}" type="pres">
      <dgm:prSet presAssocID="{F0B3F9FC-8BF7-48F5-9B20-13EF82B97E29}" presName="iconBgRect" presStyleLbl="bgShp" presStyleIdx="2" presStyleCnt="4"/>
      <dgm:spPr/>
    </dgm:pt>
    <dgm:pt modelId="{7AE6EECE-7128-48FF-8B03-AEAE5D1E2952}" type="pres">
      <dgm:prSet presAssocID="{F0B3F9FC-8BF7-48F5-9B20-13EF82B97E2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er"/>
        </a:ext>
      </dgm:extLst>
    </dgm:pt>
    <dgm:pt modelId="{38680F1D-B434-417B-B6F9-0F36019398DF}" type="pres">
      <dgm:prSet presAssocID="{F0B3F9FC-8BF7-48F5-9B20-13EF82B97E29}" presName="spaceRect" presStyleCnt="0"/>
      <dgm:spPr/>
    </dgm:pt>
    <dgm:pt modelId="{5DAAFD34-ECBC-4E8F-995C-9B23A2158BE7}" type="pres">
      <dgm:prSet presAssocID="{F0B3F9FC-8BF7-48F5-9B20-13EF82B97E29}" presName="textRect" presStyleLbl="revTx" presStyleIdx="2" presStyleCnt="4">
        <dgm:presLayoutVars>
          <dgm:chMax val="1"/>
          <dgm:chPref val="1"/>
        </dgm:presLayoutVars>
      </dgm:prSet>
      <dgm:spPr/>
    </dgm:pt>
    <dgm:pt modelId="{2D12C5FD-13F5-4F3F-B546-FAA7ED14D899}" type="pres">
      <dgm:prSet presAssocID="{610D9F86-71D0-457F-BA21-5402C2EEF5AF}" presName="sibTrans" presStyleLbl="sibTrans2D1" presStyleIdx="0" presStyleCnt="0"/>
      <dgm:spPr/>
    </dgm:pt>
    <dgm:pt modelId="{359FBB5D-13CC-4481-98C9-FD1675472807}" type="pres">
      <dgm:prSet presAssocID="{44BA65B0-3843-4516-970E-A3F15E6BEC39}" presName="compNode" presStyleCnt="0"/>
      <dgm:spPr/>
    </dgm:pt>
    <dgm:pt modelId="{E37DB530-8AF7-4D3A-B4BA-E81B1B2B03A9}" type="pres">
      <dgm:prSet presAssocID="{44BA65B0-3843-4516-970E-A3F15E6BEC39}" presName="iconBgRect" presStyleLbl="bgShp" presStyleIdx="3" presStyleCnt="4"/>
      <dgm:spPr/>
    </dgm:pt>
    <dgm:pt modelId="{2CC4E591-8BD9-434D-8AF5-BFCE78EC4EFB}" type="pres">
      <dgm:prSet presAssocID="{44BA65B0-3843-4516-970E-A3F15E6BEC3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room"/>
        </a:ext>
      </dgm:extLst>
    </dgm:pt>
    <dgm:pt modelId="{ABC71C0E-4340-417C-B041-654CAB22315D}" type="pres">
      <dgm:prSet presAssocID="{44BA65B0-3843-4516-970E-A3F15E6BEC39}" presName="spaceRect" presStyleCnt="0"/>
      <dgm:spPr/>
    </dgm:pt>
    <dgm:pt modelId="{D3C55527-8D09-459F-8A76-12980E0F4522}" type="pres">
      <dgm:prSet presAssocID="{44BA65B0-3843-4516-970E-A3F15E6BEC3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C753A12-340C-44B9-8018-49E1B01F1C12}" type="presOf" srcId="{A2FC41CB-EFDA-4AEF-A1A2-BD9FB075AB71}" destId="{BA7EA45E-7A83-41FC-84B6-722EA0173792}" srcOrd="0" destOrd="0" presId="urn:microsoft.com/office/officeart/2018/2/layout/IconCircleList"/>
    <dgm:cxn modelId="{A2FCE73C-B33E-4478-88BD-02671FBE87CC}" srcId="{C4903DD8-E60A-4F9F-97AC-A9ED7355F0C6}" destId="{A2FC41CB-EFDA-4AEF-A1A2-BD9FB075AB71}" srcOrd="1" destOrd="0" parTransId="{B425BFDD-2769-40E1-8BF7-25381D0F3EEA}" sibTransId="{3EF14222-37AE-45EB-B0DA-52AADD888C3F}"/>
    <dgm:cxn modelId="{EA9A4260-02E8-489E-915D-89A50A5F5089}" srcId="{C4903DD8-E60A-4F9F-97AC-A9ED7355F0C6}" destId="{F0B3F9FC-8BF7-48F5-9B20-13EF82B97E29}" srcOrd="2" destOrd="0" parTransId="{0731574B-DD9F-4D42-A37F-2860F9A11B6F}" sibTransId="{610D9F86-71D0-457F-BA21-5402C2EEF5AF}"/>
    <dgm:cxn modelId="{4302DC78-4B76-43FB-86D8-30E1D3518591}" type="presOf" srcId="{EB90750B-A7DF-4AF2-B7BC-CF1DDD79DA34}" destId="{542E3255-9D34-43F8-9ACA-9A53222AC812}" srcOrd="0" destOrd="0" presId="urn:microsoft.com/office/officeart/2018/2/layout/IconCircleList"/>
    <dgm:cxn modelId="{C306F190-9D33-4B4D-9FC3-33FC334E3FCA}" type="presOf" srcId="{610D9F86-71D0-457F-BA21-5402C2EEF5AF}" destId="{2D12C5FD-13F5-4F3F-B546-FAA7ED14D899}" srcOrd="0" destOrd="0" presId="urn:microsoft.com/office/officeart/2018/2/layout/IconCircleList"/>
    <dgm:cxn modelId="{B0BC92AD-F07A-45C8-9F46-9BF002343B4F}" srcId="{C4903DD8-E60A-4F9F-97AC-A9ED7355F0C6}" destId="{44BA65B0-3843-4516-970E-A3F15E6BEC39}" srcOrd="3" destOrd="0" parTransId="{F37C20D2-BA41-48CF-93C4-DD8537F37761}" sibTransId="{FCB1A3DB-7634-4033-B64C-904A8C05B2A3}"/>
    <dgm:cxn modelId="{EF1D08B9-B079-4472-959A-180418B77EFC}" type="presOf" srcId="{44BA65B0-3843-4516-970E-A3F15E6BEC39}" destId="{D3C55527-8D09-459F-8A76-12980E0F4522}" srcOrd="0" destOrd="0" presId="urn:microsoft.com/office/officeart/2018/2/layout/IconCircleList"/>
    <dgm:cxn modelId="{51EBDAC7-A52E-4E2D-BB9E-F8477EFA742F}" type="presOf" srcId="{EDA89201-E577-46B7-830E-FB4A032CDC74}" destId="{B07C35B1-199F-449C-A43B-9C2C6E0D5D27}" srcOrd="0" destOrd="0" presId="urn:microsoft.com/office/officeart/2018/2/layout/IconCircleList"/>
    <dgm:cxn modelId="{3E1458CB-716C-4F02-A23E-1D04406EFCB3}" type="presOf" srcId="{C4903DD8-E60A-4F9F-97AC-A9ED7355F0C6}" destId="{FC36C327-8A00-41DA-8C39-F067DFDFE45A}" srcOrd="0" destOrd="0" presId="urn:microsoft.com/office/officeart/2018/2/layout/IconCircleList"/>
    <dgm:cxn modelId="{387B37CD-C937-4CE1-90AE-4FBB88700EE0}" type="presOf" srcId="{3EF14222-37AE-45EB-B0DA-52AADD888C3F}" destId="{6E5FBC24-22F9-4BA1-80A9-9709DDFBA83E}" srcOrd="0" destOrd="0" presId="urn:microsoft.com/office/officeart/2018/2/layout/IconCircleList"/>
    <dgm:cxn modelId="{8A12D1E9-6B2C-4FEB-B975-B186FC32C92D}" srcId="{C4903DD8-E60A-4F9F-97AC-A9ED7355F0C6}" destId="{EDA89201-E577-46B7-830E-FB4A032CDC74}" srcOrd="0" destOrd="0" parTransId="{5BEE10E1-A25A-4BF5-B728-C11C583FD8B3}" sibTransId="{EB90750B-A7DF-4AF2-B7BC-CF1DDD79DA34}"/>
    <dgm:cxn modelId="{0243F1FC-E798-4879-A305-1721FFD6C81A}" type="presOf" srcId="{F0B3F9FC-8BF7-48F5-9B20-13EF82B97E29}" destId="{5DAAFD34-ECBC-4E8F-995C-9B23A2158BE7}" srcOrd="0" destOrd="0" presId="urn:microsoft.com/office/officeart/2018/2/layout/IconCircleList"/>
    <dgm:cxn modelId="{BA387464-0228-4FBD-B16A-C941BD5AEA2B}" type="presParOf" srcId="{FC36C327-8A00-41DA-8C39-F067DFDFE45A}" destId="{0483FF8B-5A7A-4577-A6F4-46199CFE19EC}" srcOrd="0" destOrd="0" presId="urn:microsoft.com/office/officeart/2018/2/layout/IconCircleList"/>
    <dgm:cxn modelId="{4ED88B05-8C4D-44FA-A044-FEBE69010881}" type="presParOf" srcId="{0483FF8B-5A7A-4577-A6F4-46199CFE19EC}" destId="{791FAAD0-B4E0-4D91-AE77-A43B7D73E7B5}" srcOrd="0" destOrd="0" presId="urn:microsoft.com/office/officeart/2018/2/layout/IconCircleList"/>
    <dgm:cxn modelId="{3479A38E-FF13-4279-B154-FA5D30D6C0CF}" type="presParOf" srcId="{791FAAD0-B4E0-4D91-AE77-A43B7D73E7B5}" destId="{893DEF1B-A0A0-478E-A934-ECDD6EDDD272}" srcOrd="0" destOrd="0" presId="urn:microsoft.com/office/officeart/2018/2/layout/IconCircleList"/>
    <dgm:cxn modelId="{31B02E64-CF15-45EC-987F-1480D1680AD2}" type="presParOf" srcId="{791FAAD0-B4E0-4D91-AE77-A43B7D73E7B5}" destId="{1D88F5D0-175F-4A05-948D-096AF176ADF5}" srcOrd="1" destOrd="0" presId="urn:microsoft.com/office/officeart/2018/2/layout/IconCircleList"/>
    <dgm:cxn modelId="{E40CE1C1-2C8D-4FEF-AB8A-9C63649C6D0F}" type="presParOf" srcId="{791FAAD0-B4E0-4D91-AE77-A43B7D73E7B5}" destId="{53EAD5A4-DA92-4B3E-9E5D-BA3EE581B842}" srcOrd="2" destOrd="0" presId="urn:microsoft.com/office/officeart/2018/2/layout/IconCircleList"/>
    <dgm:cxn modelId="{830A2CC8-81D0-4C50-A5BE-111A12351ECF}" type="presParOf" srcId="{791FAAD0-B4E0-4D91-AE77-A43B7D73E7B5}" destId="{B07C35B1-199F-449C-A43B-9C2C6E0D5D27}" srcOrd="3" destOrd="0" presId="urn:microsoft.com/office/officeart/2018/2/layout/IconCircleList"/>
    <dgm:cxn modelId="{128B7826-AAF6-4C71-ADFE-A181B182153E}" type="presParOf" srcId="{0483FF8B-5A7A-4577-A6F4-46199CFE19EC}" destId="{542E3255-9D34-43F8-9ACA-9A53222AC812}" srcOrd="1" destOrd="0" presId="urn:microsoft.com/office/officeart/2018/2/layout/IconCircleList"/>
    <dgm:cxn modelId="{405FCE40-1222-487A-A48A-05C0E09A1B0B}" type="presParOf" srcId="{0483FF8B-5A7A-4577-A6F4-46199CFE19EC}" destId="{1CFDCDAA-EE82-4630-8324-400FD417B472}" srcOrd="2" destOrd="0" presId="urn:microsoft.com/office/officeart/2018/2/layout/IconCircleList"/>
    <dgm:cxn modelId="{EE7CE08C-0F03-47EF-832E-E2C56064FF74}" type="presParOf" srcId="{1CFDCDAA-EE82-4630-8324-400FD417B472}" destId="{EFFEABB5-CC00-4160-BAA8-4819ABFFC7D7}" srcOrd="0" destOrd="0" presId="urn:microsoft.com/office/officeart/2018/2/layout/IconCircleList"/>
    <dgm:cxn modelId="{DDA1475B-B16F-474C-9F09-87BFF980A46C}" type="presParOf" srcId="{1CFDCDAA-EE82-4630-8324-400FD417B472}" destId="{F51D9E92-404D-4B39-BA0D-63095656ED36}" srcOrd="1" destOrd="0" presId="urn:microsoft.com/office/officeart/2018/2/layout/IconCircleList"/>
    <dgm:cxn modelId="{459E7072-C102-4A31-B83F-D3F5E99D59AD}" type="presParOf" srcId="{1CFDCDAA-EE82-4630-8324-400FD417B472}" destId="{6AEFB809-582C-47BA-8692-B09365E89851}" srcOrd="2" destOrd="0" presId="urn:microsoft.com/office/officeart/2018/2/layout/IconCircleList"/>
    <dgm:cxn modelId="{C19910D8-D958-42D0-AE80-5ADAF31AC801}" type="presParOf" srcId="{1CFDCDAA-EE82-4630-8324-400FD417B472}" destId="{BA7EA45E-7A83-41FC-84B6-722EA0173792}" srcOrd="3" destOrd="0" presId="urn:microsoft.com/office/officeart/2018/2/layout/IconCircleList"/>
    <dgm:cxn modelId="{C71FB980-A885-4245-911B-A511DD628B07}" type="presParOf" srcId="{0483FF8B-5A7A-4577-A6F4-46199CFE19EC}" destId="{6E5FBC24-22F9-4BA1-80A9-9709DDFBA83E}" srcOrd="3" destOrd="0" presId="urn:microsoft.com/office/officeart/2018/2/layout/IconCircleList"/>
    <dgm:cxn modelId="{06085A3C-5E11-45E1-927C-DD6A7C2FAF90}" type="presParOf" srcId="{0483FF8B-5A7A-4577-A6F4-46199CFE19EC}" destId="{32FE7996-C958-4D2B-BD28-CD642186B6BC}" srcOrd="4" destOrd="0" presId="urn:microsoft.com/office/officeart/2018/2/layout/IconCircleList"/>
    <dgm:cxn modelId="{B187EF19-1AAD-49CD-A14D-5A96B739C129}" type="presParOf" srcId="{32FE7996-C958-4D2B-BD28-CD642186B6BC}" destId="{9E64059D-11F1-4B42-A092-52BB9B88877F}" srcOrd="0" destOrd="0" presId="urn:microsoft.com/office/officeart/2018/2/layout/IconCircleList"/>
    <dgm:cxn modelId="{2BFDF775-97E8-42EE-BD2A-AF02D4805DF3}" type="presParOf" srcId="{32FE7996-C958-4D2B-BD28-CD642186B6BC}" destId="{7AE6EECE-7128-48FF-8B03-AEAE5D1E2952}" srcOrd="1" destOrd="0" presId="urn:microsoft.com/office/officeart/2018/2/layout/IconCircleList"/>
    <dgm:cxn modelId="{B29C9706-5537-4472-A627-CA4F046C22AB}" type="presParOf" srcId="{32FE7996-C958-4D2B-BD28-CD642186B6BC}" destId="{38680F1D-B434-417B-B6F9-0F36019398DF}" srcOrd="2" destOrd="0" presId="urn:microsoft.com/office/officeart/2018/2/layout/IconCircleList"/>
    <dgm:cxn modelId="{220D6A0D-101E-430A-9F35-656A63BF438A}" type="presParOf" srcId="{32FE7996-C958-4D2B-BD28-CD642186B6BC}" destId="{5DAAFD34-ECBC-4E8F-995C-9B23A2158BE7}" srcOrd="3" destOrd="0" presId="urn:microsoft.com/office/officeart/2018/2/layout/IconCircleList"/>
    <dgm:cxn modelId="{C257E4BF-B8C4-4CCC-9264-DFC57B136C09}" type="presParOf" srcId="{0483FF8B-5A7A-4577-A6F4-46199CFE19EC}" destId="{2D12C5FD-13F5-4F3F-B546-FAA7ED14D899}" srcOrd="5" destOrd="0" presId="urn:microsoft.com/office/officeart/2018/2/layout/IconCircleList"/>
    <dgm:cxn modelId="{921799E8-E9F7-4B4A-8DF0-2BC4C98EBFF4}" type="presParOf" srcId="{0483FF8B-5A7A-4577-A6F4-46199CFE19EC}" destId="{359FBB5D-13CC-4481-98C9-FD1675472807}" srcOrd="6" destOrd="0" presId="urn:microsoft.com/office/officeart/2018/2/layout/IconCircleList"/>
    <dgm:cxn modelId="{641F5979-8A36-4884-A39E-ABC4A1BC4D05}" type="presParOf" srcId="{359FBB5D-13CC-4481-98C9-FD1675472807}" destId="{E37DB530-8AF7-4D3A-B4BA-E81B1B2B03A9}" srcOrd="0" destOrd="0" presId="urn:microsoft.com/office/officeart/2018/2/layout/IconCircleList"/>
    <dgm:cxn modelId="{7F58FC24-A84D-4473-866F-EE5F22C26937}" type="presParOf" srcId="{359FBB5D-13CC-4481-98C9-FD1675472807}" destId="{2CC4E591-8BD9-434D-8AF5-BFCE78EC4EFB}" srcOrd="1" destOrd="0" presId="urn:microsoft.com/office/officeart/2018/2/layout/IconCircleList"/>
    <dgm:cxn modelId="{F6EDABBA-23E3-4285-8D75-7B0340DC4BCE}" type="presParOf" srcId="{359FBB5D-13CC-4481-98C9-FD1675472807}" destId="{ABC71C0E-4340-417C-B041-654CAB22315D}" srcOrd="2" destOrd="0" presId="urn:microsoft.com/office/officeart/2018/2/layout/IconCircleList"/>
    <dgm:cxn modelId="{A01D862D-33B1-4C2C-B3A4-DBB79D3B187A}" type="presParOf" srcId="{359FBB5D-13CC-4481-98C9-FD1675472807}" destId="{D3C55527-8D09-459F-8A76-12980E0F452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ACEAF-FE10-41EC-913B-A62880A202AC}">
      <dsp:nvSpPr>
        <dsp:cNvPr id="0" name=""/>
        <dsp:cNvSpPr/>
      </dsp:nvSpPr>
      <dsp:spPr>
        <a:xfrm>
          <a:off x="0" y="5520"/>
          <a:ext cx="10515600" cy="72338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73E08-8895-4361-A9B3-5C5456F35A99}">
      <dsp:nvSpPr>
        <dsp:cNvPr id="0" name=""/>
        <dsp:cNvSpPr/>
      </dsp:nvSpPr>
      <dsp:spPr>
        <a:xfrm>
          <a:off x="218823" y="175542"/>
          <a:ext cx="397860" cy="3978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C2935-76B0-46F6-A369-94C8572B9F6E}">
      <dsp:nvSpPr>
        <dsp:cNvPr id="0" name=""/>
        <dsp:cNvSpPr/>
      </dsp:nvSpPr>
      <dsp:spPr>
        <a:xfrm>
          <a:off x="835507" y="5520"/>
          <a:ext cx="9679276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Great Depression and a New Deal for Agriculture, 1930-1939</a:t>
          </a:r>
        </a:p>
      </dsp:txBody>
      <dsp:txXfrm>
        <a:off x="835507" y="5520"/>
        <a:ext cx="9679276" cy="723382"/>
      </dsp:txXfrm>
    </dsp:sp>
    <dsp:sp modelId="{B7D65AAD-8B8A-46BD-9C0A-749FFF2C0500}">
      <dsp:nvSpPr>
        <dsp:cNvPr id="0" name=""/>
        <dsp:cNvSpPr/>
      </dsp:nvSpPr>
      <dsp:spPr>
        <a:xfrm>
          <a:off x="0" y="909749"/>
          <a:ext cx="10515600" cy="72338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366E2-F90C-4184-9081-0A2CA7F4CDA5}">
      <dsp:nvSpPr>
        <dsp:cNvPr id="0" name=""/>
        <dsp:cNvSpPr/>
      </dsp:nvSpPr>
      <dsp:spPr>
        <a:xfrm>
          <a:off x="218823" y="1072510"/>
          <a:ext cx="397860" cy="3978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94D01-0A28-4FD0-B04B-90259AE01916}">
      <dsp:nvSpPr>
        <dsp:cNvPr id="0" name=""/>
        <dsp:cNvSpPr/>
      </dsp:nvSpPr>
      <dsp:spPr>
        <a:xfrm>
          <a:off x="835507" y="909749"/>
          <a:ext cx="9679276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World War II and its Aftermath</a:t>
          </a:r>
        </a:p>
      </dsp:txBody>
      <dsp:txXfrm>
        <a:off x="835507" y="909749"/>
        <a:ext cx="9679276" cy="723382"/>
      </dsp:txXfrm>
    </dsp:sp>
    <dsp:sp modelId="{32023C28-0D83-4236-8708-E59B884E26F0}">
      <dsp:nvSpPr>
        <dsp:cNvPr id="0" name=""/>
        <dsp:cNvSpPr/>
      </dsp:nvSpPr>
      <dsp:spPr>
        <a:xfrm>
          <a:off x="0" y="1813977"/>
          <a:ext cx="10515600" cy="72338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3827F-F7B7-4208-A4D9-11798DE9A6C2}">
      <dsp:nvSpPr>
        <dsp:cNvPr id="0" name=""/>
        <dsp:cNvSpPr/>
      </dsp:nvSpPr>
      <dsp:spPr>
        <a:xfrm>
          <a:off x="218823" y="1976738"/>
          <a:ext cx="397860" cy="3978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791A2-64F1-41F2-930B-B03157284496}">
      <dsp:nvSpPr>
        <dsp:cNvPr id="0" name=""/>
        <dsp:cNvSpPr/>
      </dsp:nvSpPr>
      <dsp:spPr>
        <a:xfrm>
          <a:off x="835507" y="1813977"/>
          <a:ext cx="9679276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Third Agricultural Revolution (“Green Revolution”), 1950 - late 1960s</a:t>
          </a:r>
        </a:p>
      </dsp:txBody>
      <dsp:txXfrm>
        <a:off x="835507" y="1813977"/>
        <a:ext cx="9679276" cy="723382"/>
      </dsp:txXfrm>
    </dsp:sp>
    <dsp:sp modelId="{31A44204-8E11-4078-A9B0-7667AE062CBC}">
      <dsp:nvSpPr>
        <dsp:cNvPr id="0" name=""/>
        <dsp:cNvSpPr/>
      </dsp:nvSpPr>
      <dsp:spPr>
        <a:xfrm>
          <a:off x="0" y="2718206"/>
          <a:ext cx="10515600" cy="72338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D0AB0-E3BF-47C8-857F-08F2A7193FAA}">
      <dsp:nvSpPr>
        <dsp:cNvPr id="0" name=""/>
        <dsp:cNvSpPr/>
      </dsp:nvSpPr>
      <dsp:spPr>
        <a:xfrm>
          <a:off x="218823" y="2880967"/>
          <a:ext cx="397860" cy="3978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683D7-0B16-401A-86CE-3438A8C5D047}">
      <dsp:nvSpPr>
        <dsp:cNvPr id="0" name=""/>
        <dsp:cNvSpPr/>
      </dsp:nvSpPr>
      <dsp:spPr>
        <a:xfrm>
          <a:off x="835507" y="2718206"/>
          <a:ext cx="9679276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Post-Green Revolution Paradigm Shifts</a:t>
          </a:r>
        </a:p>
      </dsp:txBody>
      <dsp:txXfrm>
        <a:off x="835507" y="2718206"/>
        <a:ext cx="9679276" cy="723382"/>
      </dsp:txXfrm>
    </dsp:sp>
    <dsp:sp modelId="{4FA8017D-26B0-42C2-AD79-06799838249E}">
      <dsp:nvSpPr>
        <dsp:cNvPr id="0" name=""/>
        <dsp:cNvSpPr/>
      </dsp:nvSpPr>
      <dsp:spPr>
        <a:xfrm>
          <a:off x="0" y="3622434"/>
          <a:ext cx="10515600" cy="72338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D7A6A-CC96-4000-BB78-CCE86C966727}">
      <dsp:nvSpPr>
        <dsp:cNvPr id="0" name=""/>
        <dsp:cNvSpPr/>
      </dsp:nvSpPr>
      <dsp:spPr>
        <a:xfrm>
          <a:off x="218823" y="3785195"/>
          <a:ext cx="397860" cy="3978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69912-77FC-477F-AD6F-C69CA22CD9CE}">
      <dsp:nvSpPr>
        <dsp:cNvPr id="0" name=""/>
        <dsp:cNvSpPr/>
      </dsp:nvSpPr>
      <dsp:spPr>
        <a:xfrm>
          <a:off x="835507" y="3622434"/>
          <a:ext cx="4732020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Farming in the 21</a:t>
          </a:r>
          <a:r>
            <a:rPr lang="en-US" sz="1900" kern="1200" baseline="30000" dirty="0"/>
            <a:t>st</a:t>
          </a:r>
          <a:r>
            <a:rPr lang="en-US" sz="1900" kern="1200" dirty="0"/>
            <a:t> Century</a:t>
          </a:r>
        </a:p>
      </dsp:txBody>
      <dsp:txXfrm>
        <a:off x="835507" y="3622434"/>
        <a:ext cx="4732020" cy="723382"/>
      </dsp:txXfrm>
    </dsp:sp>
    <dsp:sp modelId="{817628D0-0AD9-4020-B692-397E775DD56D}">
      <dsp:nvSpPr>
        <dsp:cNvPr id="0" name=""/>
        <dsp:cNvSpPr/>
      </dsp:nvSpPr>
      <dsp:spPr>
        <a:xfrm>
          <a:off x="5567527" y="3622434"/>
          <a:ext cx="4947256" cy="72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58" tIns="76558" rIns="76558" bIns="7655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Persistence of the family farm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Profile of contemporary farmers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Looking to the future</a:t>
          </a:r>
        </a:p>
      </dsp:txBody>
      <dsp:txXfrm>
        <a:off x="5567527" y="3622434"/>
        <a:ext cx="4947256" cy="723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F34F4-4DA5-41FF-851E-B45BBD457596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86F70-1DDB-46D8-A46B-175E19A1CEBB}">
      <dsp:nvSpPr>
        <dsp:cNvPr id="0" name=""/>
        <dsp:cNvSpPr/>
      </dsp:nvSpPr>
      <dsp:spPr>
        <a:xfrm>
          <a:off x="331396" y="138367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B1BFC-0D05-4BCF-92B2-56AC5F27D8EF}">
      <dsp:nvSpPr>
        <dsp:cNvPr id="0" name=""/>
        <dsp:cNvSpPr/>
      </dsp:nvSpPr>
      <dsp:spPr>
        <a:xfrm>
          <a:off x="1131174" y="4597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 1800, it took more than 50% of human labor worldwide to procure food</a:t>
          </a:r>
        </a:p>
      </dsp:txBody>
      <dsp:txXfrm>
        <a:off x="1131174" y="4597"/>
        <a:ext cx="2931121" cy="979371"/>
      </dsp:txXfrm>
    </dsp:sp>
    <dsp:sp modelId="{FDCFE2DF-1221-43FC-AE53-1CDBDFCC321F}">
      <dsp:nvSpPr>
        <dsp:cNvPr id="0" name=""/>
        <dsp:cNvSpPr/>
      </dsp:nvSpPr>
      <dsp:spPr>
        <a:xfrm>
          <a:off x="4062296" y="4597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At least 90% of the population had some tie to agriculture – even if only part time</a:t>
          </a:r>
        </a:p>
      </dsp:txBody>
      <dsp:txXfrm>
        <a:off x="4062296" y="4597"/>
        <a:ext cx="2451307" cy="979371"/>
      </dsp:txXfrm>
    </dsp:sp>
    <dsp:sp modelId="{98D495F4-62BE-42ED-9ACD-BCA5DBCAB1E3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3C7AC-9303-4B17-BDD9-DEAF9E4F8F40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1E5F8-748E-481F-83C3-4891DC717B83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Farmers devoted much U.S. cropland to non-food crops – mainly tobacco – before 1800</a:t>
          </a:r>
        </a:p>
      </dsp:txBody>
      <dsp:txXfrm>
        <a:off x="1131174" y="1228812"/>
        <a:ext cx="5382429" cy="979371"/>
      </dsp:txXfrm>
    </dsp:sp>
    <dsp:sp modelId="{518CE13E-EC56-4710-BCF2-E376525B3CB2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643FC-B7BE-4F9E-A490-5AD47A67CF27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A4801-F825-4E6E-8E14-EEBB3986773E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But very slowly, with each passing decade, farming became “more efficient” through a combination of human chattel enslavement, tenant farming, and mechanization</a:t>
          </a:r>
        </a:p>
      </dsp:txBody>
      <dsp:txXfrm>
        <a:off x="1131174" y="2453027"/>
        <a:ext cx="5382429" cy="979371"/>
      </dsp:txXfrm>
    </dsp:sp>
    <dsp:sp modelId="{C96EB07A-D229-4DF3-B909-13E58B9FE3F5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B9AD7-1C8D-43F3-9727-480BF4C3F59D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3E4D5-7483-4845-847E-520B540593B8}">
      <dsp:nvSpPr>
        <dsp:cNvPr id="0" name=""/>
        <dsp:cNvSpPr/>
      </dsp:nvSpPr>
      <dsp:spPr>
        <a:xfrm>
          <a:off x="1131174" y="3677241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 a percentage of the total population, farmers began to </a:t>
          </a:r>
          <a:r>
            <a:rPr lang="en-US" sz="1600" u="sng" kern="1200" dirty="0"/>
            <a:t>decline</a:t>
          </a:r>
          <a:r>
            <a:rPr lang="en-US" sz="1600" u="none" kern="1200" dirty="0"/>
            <a:t> year by year</a:t>
          </a:r>
          <a:endParaRPr lang="en-US" sz="1600" kern="1200" dirty="0"/>
        </a:p>
      </dsp:txBody>
      <dsp:txXfrm>
        <a:off x="1131174" y="3677241"/>
        <a:ext cx="2931121" cy="979371"/>
      </dsp:txXfrm>
    </dsp:sp>
    <dsp:sp modelId="{60A4CD87-BC47-45E5-B7F0-E744D38ADE12}">
      <dsp:nvSpPr>
        <dsp:cNvPr id="0" name=""/>
        <dsp:cNvSpPr/>
      </dsp:nvSpPr>
      <dsp:spPr>
        <a:xfrm>
          <a:off x="4062296" y="3677241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Total number of farmers grew very slowly until the 1930s, then began a slow decline</a:t>
          </a:r>
        </a:p>
      </dsp:txBody>
      <dsp:txXfrm>
        <a:off x="4062296" y="3677241"/>
        <a:ext cx="2451307" cy="979371"/>
      </dsp:txXfrm>
    </dsp:sp>
    <dsp:sp modelId="{3D6FE972-37B8-42BD-8565-4EE3B50D634E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2BC3E-C1B7-4299-AEA8-09333885DA44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8A0CE-2B21-4959-BAD9-B84C151651C9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So… what happened in the 1930s?</a:t>
          </a:r>
        </a:p>
      </dsp:txBody>
      <dsp:txXfrm>
        <a:off x="1131174" y="4901456"/>
        <a:ext cx="5382429" cy="979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4B28F-0368-4F53-9AA0-51B343EFC414}">
      <dsp:nvSpPr>
        <dsp:cNvPr id="0" name=""/>
        <dsp:cNvSpPr/>
      </dsp:nvSpPr>
      <dsp:spPr>
        <a:xfrm>
          <a:off x="0" y="46719"/>
          <a:ext cx="10515600" cy="755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Policies keyed to income based on prior levels of production (pre-DepressiOn), thus helped sustain the gap between large and small farmers</a:t>
          </a:r>
        </a:p>
      </dsp:txBody>
      <dsp:txXfrm>
        <a:off x="36896" y="83615"/>
        <a:ext cx="10441808" cy="682028"/>
      </dsp:txXfrm>
    </dsp:sp>
    <dsp:sp modelId="{826B98CA-2217-41AD-A534-D69F26322805}">
      <dsp:nvSpPr>
        <dsp:cNvPr id="0" name=""/>
        <dsp:cNvSpPr/>
      </dsp:nvSpPr>
      <dsp:spPr>
        <a:xfrm>
          <a:off x="0" y="857259"/>
          <a:ext cx="10515600" cy="75582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Production controls made it more difficult for small farmers to compete</a:t>
          </a:r>
        </a:p>
      </dsp:txBody>
      <dsp:txXfrm>
        <a:off x="36896" y="894155"/>
        <a:ext cx="10441808" cy="682028"/>
      </dsp:txXfrm>
    </dsp:sp>
    <dsp:sp modelId="{E8E05041-B1CA-4640-8F6B-699FF1346AC1}">
      <dsp:nvSpPr>
        <dsp:cNvPr id="0" name=""/>
        <dsp:cNvSpPr/>
      </dsp:nvSpPr>
      <dsp:spPr>
        <a:xfrm>
          <a:off x="0" y="1667799"/>
          <a:ext cx="10515600" cy="7558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Larger and more efficient farmers gained the greatest benefits from farm policies</a:t>
          </a:r>
        </a:p>
      </dsp:txBody>
      <dsp:txXfrm>
        <a:off x="36896" y="1704695"/>
        <a:ext cx="10441808" cy="682028"/>
      </dsp:txXfrm>
    </dsp:sp>
    <dsp:sp modelId="{C83D3AC3-2074-478D-93AA-15543699680A}">
      <dsp:nvSpPr>
        <dsp:cNvPr id="0" name=""/>
        <dsp:cNvSpPr/>
      </dsp:nvSpPr>
      <dsp:spPr>
        <a:xfrm>
          <a:off x="0" y="2423619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Made entry into farming more and more expensive</a:t>
          </a:r>
        </a:p>
      </dsp:txBody>
      <dsp:txXfrm>
        <a:off x="0" y="2423619"/>
        <a:ext cx="10515600" cy="314640"/>
      </dsp:txXfrm>
    </dsp:sp>
    <dsp:sp modelId="{2D1AF32B-D624-4BDF-865C-2289B0536DC1}">
      <dsp:nvSpPr>
        <dsp:cNvPr id="0" name=""/>
        <dsp:cNvSpPr/>
      </dsp:nvSpPr>
      <dsp:spPr>
        <a:xfrm>
          <a:off x="0" y="2738258"/>
          <a:ext cx="10515600" cy="75582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Tendency for small, less competitive farmers to leave agriculture</a:t>
          </a:r>
        </a:p>
      </dsp:txBody>
      <dsp:txXfrm>
        <a:off x="36896" y="2775154"/>
        <a:ext cx="10441808" cy="682028"/>
      </dsp:txXfrm>
    </dsp:sp>
    <dsp:sp modelId="{289E7356-2465-4E11-90F0-1990B9E84340}">
      <dsp:nvSpPr>
        <dsp:cNvPr id="0" name=""/>
        <dsp:cNvSpPr/>
      </dsp:nvSpPr>
      <dsp:spPr>
        <a:xfrm>
          <a:off x="0" y="3548799"/>
          <a:ext cx="10515600" cy="7558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 1940, the farm population fell to what it had been in 1900 – about 30 million </a:t>
          </a:r>
        </a:p>
      </dsp:txBody>
      <dsp:txXfrm>
        <a:off x="36896" y="3585695"/>
        <a:ext cx="10441808" cy="682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DEF1B-A0A0-478E-A934-ECDD6EDDD272}">
      <dsp:nvSpPr>
        <dsp:cNvPr id="0" name=""/>
        <dsp:cNvSpPr/>
      </dsp:nvSpPr>
      <dsp:spPr>
        <a:xfrm>
          <a:off x="157178" y="193958"/>
          <a:ext cx="1307447" cy="13074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8F5D0-175F-4A05-948D-096AF176ADF5}">
      <dsp:nvSpPr>
        <dsp:cNvPr id="0" name=""/>
        <dsp:cNvSpPr/>
      </dsp:nvSpPr>
      <dsp:spPr>
        <a:xfrm>
          <a:off x="431742" y="468522"/>
          <a:ext cx="758319" cy="7583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C35B1-199F-449C-A43B-9C2C6E0D5D27}">
      <dsp:nvSpPr>
        <dsp:cNvPr id="0" name=""/>
        <dsp:cNvSpPr/>
      </dsp:nvSpPr>
      <dsp:spPr>
        <a:xfrm>
          <a:off x="1744792" y="193958"/>
          <a:ext cx="3081839" cy="1307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On a majority of family farms, the operator does not gain even half of their income from farming</a:t>
          </a:r>
        </a:p>
      </dsp:txBody>
      <dsp:txXfrm>
        <a:off x="1744792" y="193958"/>
        <a:ext cx="3081839" cy="1307447"/>
      </dsp:txXfrm>
    </dsp:sp>
    <dsp:sp modelId="{EFFEABB5-CC00-4160-BAA8-4819ABFFC7D7}">
      <dsp:nvSpPr>
        <dsp:cNvPr id="0" name=""/>
        <dsp:cNvSpPr/>
      </dsp:nvSpPr>
      <dsp:spPr>
        <a:xfrm>
          <a:off x="5363619" y="193958"/>
          <a:ext cx="1307447" cy="13074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D9E92-404D-4B39-BA0D-63095656ED36}">
      <dsp:nvSpPr>
        <dsp:cNvPr id="0" name=""/>
        <dsp:cNvSpPr/>
      </dsp:nvSpPr>
      <dsp:spPr>
        <a:xfrm>
          <a:off x="5638183" y="468522"/>
          <a:ext cx="758319" cy="7583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EA45E-7A83-41FC-84B6-722EA0173792}">
      <dsp:nvSpPr>
        <dsp:cNvPr id="0" name=""/>
        <dsp:cNvSpPr/>
      </dsp:nvSpPr>
      <dsp:spPr>
        <a:xfrm>
          <a:off x="6951233" y="193958"/>
          <a:ext cx="3081839" cy="1307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Nearly a fourth of principal operators do not live on farms</a:t>
          </a:r>
        </a:p>
      </dsp:txBody>
      <dsp:txXfrm>
        <a:off x="6951233" y="193958"/>
        <a:ext cx="3081839" cy="1307447"/>
      </dsp:txXfrm>
    </dsp:sp>
    <dsp:sp modelId="{9E64059D-11F1-4B42-A092-52BB9B88877F}">
      <dsp:nvSpPr>
        <dsp:cNvPr id="0" name=""/>
        <dsp:cNvSpPr/>
      </dsp:nvSpPr>
      <dsp:spPr>
        <a:xfrm>
          <a:off x="157178" y="2116439"/>
          <a:ext cx="1307447" cy="13074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6EECE-7128-48FF-8B03-AEAE5D1E2952}">
      <dsp:nvSpPr>
        <dsp:cNvPr id="0" name=""/>
        <dsp:cNvSpPr/>
      </dsp:nvSpPr>
      <dsp:spPr>
        <a:xfrm>
          <a:off x="431742" y="2391003"/>
          <a:ext cx="758319" cy="7583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AFD34-ECBC-4E8F-995C-9B23A2158BE7}">
      <dsp:nvSpPr>
        <dsp:cNvPr id="0" name=""/>
        <dsp:cNvSpPr/>
      </dsp:nvSpPr>
      <dsp:spPr>
        <a:xfrm>
          <a:off x="1744792" y="2116439"/>
          <a:ext cx="3081839" cy="1307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Even among full-time operators, some of the largest and wealthiest farmers do not have full managerial control</a:t>
          </a:r>
        </a:p>
      </dsp:txBody>
      <dsp:txXfrm>
        <a:off x="1744792" y="2116439"/>
        <a:ext cx="3081839" cy="1307447"/>
      </dsp:txXfrm>
    </dsp:sp>
    <dsp:sp modelId="{E37DB530-8AF7-4D3A-B4BA-E81B1B2B03A9}">
      <dsp:nvSpPr>
        <dsp:cNvPr id="0" name=""/>
        <dsp:cNvSpPr/>
      </dsp:nvSpPr>
      <dsp:spPr>
        <a:xfrm>
          <a:off x="5363619" y="2116439"/>
          <a:ext cx="1307447" cy="13074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4E591-8BD9-434D-8AF5-BFCE78EC4EFB}">
      <dsp:nvSpPr>
        <dsp:cNvPr id="0" name=""/>
        <dsp:cNvSpPr/>
      </dsp:nvSpPr>
      <dsp:spPr>
        <a:xfrm>
          <a:off x="5638183" y="2391003"/>
          <a:ext cx="758319" cy="7583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55527-8D09-459F-8A76-12980E0F4522}">
      <dsp:nvSpPr>
        <dsp:cNvPr id="0" name=""/>
        <dsp:cNvSpPr/>
      </dsp:nvSpPr>
      <dsp:spPr>
        <a:xfrm>
          <a:off x="6951233" y="2116439"/>
          <a:ext cx="3081839" cy="1307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Many very large family-owned and –operated farms seem more like urban business enterprises than what we might call a traditional farm</a:t>
          </a:r>
        </a:p>
      </dsp:txBody>
      <dsp:txXfrm>
        <a:off x="6951233" y="2116439"/>
        <a:ext cx="3081839" cy="1307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1DBB-10FB-4E23-B126-84424F97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1E83A-332C-4451-AB1D-F2E2D2A3F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8072E-6836-4814-B856-17C40F3F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06E0-4099-47C9-A323-4D836449903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B73B3-DC71-40BD-8F8C-D5ACC2CE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F99D4-8247-4518-BD33-C9DF9008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EB55-B00C-4D3A-8A4F-FA55A2B8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8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CE38-13C6-4181-A644-23662A2D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99ADE-92F9-4D8C-A793-A925E9FB7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483F-2A43-4368-9ED4-9BC187AF1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06E0-4099-47C9-A323-4D836449903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5AF5-D237-4160-9FD1-BAA0AFF7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73996-D98B-4A2A-9284-F607729E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EB55-B00C-4D3A-8A4F-FA55A2B8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6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9DE56B-968B-49BA-BFB3-FECA5089C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FE785-86EE-434B-8BAA-BDEA6E0AA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C2BC3-428D-4E3B-9C1C-B5C31F8FC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06E0-4099-47C9-A323-4D836449903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EF0AA-4237-43FD-A3A1-3A953943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6A5D0-E49E-4172-9AA4-E30FF652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EB55-B00C-4D3A-8A4F-FA55A2B8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0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81F7-6DD8-4CCF-97C0-33A7817D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EF0B6-EFE9-4AEB-B62A-103432D84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A7308-A268-4A6B-BF19-B6F49D83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06E0-4099-47C9-A323-4D836449903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33481-4851-48AD-9736-71319DB2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21239-94B8-4F68-A6B9-37A4C532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EB55-B00C-4D3A-8A4F-FA55A2B8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588E-5138-4EF7-A6C9-5B82B4D9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E1AE9-D5E8-4429-8F0A-0AC749E48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C3B0-81FA-444A-9D09-21B2FAC5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06E0-4099-47C9-A323-4D836449903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6ACED-515A-4AE7-9F9A-353EE320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366DC-8C9B-4DA2-96D7-CB015B8A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EB55-B00C-4D3A-8A4F-FA55A2B8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3A96-7D5C-4EC1-B8F4-F04D0151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1F64-495F-4F77-94B9-381DF5CB2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13399-3766-49C7-A515-598CBDFB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56D60-639D-4589-924F-DD9C45A6B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06E0-4099-47C9-A323-4D836449903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D986E-3B3D-4996-8D8C-0128E275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57EC9-854F-44C3-9345-5F9A05DE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EB55-B00C-4D3A-8A4F-FA55A2B8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0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2E0E-D173-411E-8182-2C492DB4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58613-D77D-4F5E-896A-AC58BA212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7E8EB-2127-43B1-815D-C0BDB1DE7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E7F7F-CA9E-4FA9-A20F-C0306DB63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5C918-2A72-4856-A0E4-4728B4158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750978-CD4A-4966-A4BA-B79AD47E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06E0-4099-47C9-A323-4D836449903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7C8B7C-A458-4A63-89CB-295CCAD6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DB8C6-7BCA-426E-8665-D74E4196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EB55-B00C-4D3A-8A4F-FA55A2B8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1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729B-C135-477D-A7E6-D2CCF469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0F266-C326-4199-9585-9B032D85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06E0-4099-47C9-A323-4D836449903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7FD25-5570-42A8-9AE1-E6E67DCB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A912A-6B2B-45A9-BBBA-AAD72C38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EB55-B00C-4D3A-8A4F-FA55A2B8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7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51F4E-13B5-4B4D-BDAD-A9D46A41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06E0-4099-47C9-A323-4D836449903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8400E-15EF-406A-B7DE-7F69A1E4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96C60-8636-4E36-98C2-F4DB2FAF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EB55-B00C-4D3A-8A4F-FA55A2B8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2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DDDFC-38A9-4ABD-B076-F8857A34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58648-91BE-450F-854A-2DDAAB88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B9561-D81A-4CB7-B048-D2C894C54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CCEDE-FB0E-43E1-A5D2-B8174220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06E0-4099-47C9-A323-4D836449903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1F523-E6FD-4BC9-B3B9-F62371A6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45161-0C75-4A98-8898-DBBC4FFE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EB55-B00C-4D3A-8A4F-FA55A2B8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918FC-E798-4CC8-A486-221738A9E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787820-AB8A-4F3F-8E1F-2B3DC4371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502A8-023F-463D-908D-449319256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E38FC-A679-4594-B3A0-55D8CB22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06E0-4099-47C9-A323-4D836449903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4F531-2553-49DE-BAC2-A9D134F2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EA7C4-B0E6-4D28-B9D8-29D8256F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EB55-B00C-4D3A-8A4F-FA55A2B8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3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F9668-7981-4F4A-970B-AC438A9CE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9FD26-04CE-4929-8F2A-FC23F8E1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CA1D6-DDE8-4E21-B242-8F3DBDA53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806E0-4099-47C9-A323-4D836449903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D79FA-965E-4951-9740-233415488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9FD02-F922-462D-AAED-544BB1DE9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EB55-B00C-4D3A-8A4F-FA55A2B8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4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yAxhrUhjfw&amp;feature=youtu.b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EDC48-C549-4064-B11A-240F59E27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sz="6000" dirty="0"/>
              <a:t>Agriculture and the Rural U.S. (Part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796CC-D37F-4951-BEB0-B260FE596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/>
              <a:t>Hannah Whitley</a:t>
            </a:r>
          </a:p>
          <a:p>
            <a:pPr algn="l"/>
            <a:r>
              <a:rPr lang="en-US" sz="2000" dirty="0"/>
              <a:t>PhD Student, Rural Sociology</a:t>
            </a:r>
          </a:p>
          <a:p>
            <a:pPr algn="l"/>
            <a:r>
              <a:rPr lang="en-US" sz="2000" dirty="0"/>
              <a:t>Pennsylvania State University</a:t>
            </a:r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840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B983B-0DFF-41D8-BC95-B7457B9F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Agricultural Adjustment Act (1933)</a:t>
            </a:r>
          </a:p>
        </p:txBody>
      </p:sp>
      <p:pic>
        <p:nvPicPr>
          <p:cNvPr id="5122" name="Picture 2" descr="Image result for agricultural adjustment act">
            <a:extLst>
              <a:ext uri="{FF2B5EF4-FFF2-40B4-BE49-F238E27FC236}">
                <a16:creationId xmlns:a16="http://schemas.microsoft.com/office/drawing/2014/main" id="{DBC53A60-4697-4752-A1A4-BC8D51D1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129" y="478232"/>
            <a:ext cx="2644244" cy="27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agricultural adjustment act">
            <a:extLst>
              <a:ext uri="{FF2B5EF4-FFF2-40B4-BE49-F238E27FC236}">
                <a16:creationId xmlns:a16="http://schemas.microsoft.com/office/drawing/2014/main" id="{6B409140-56EA-447C-81D0-92A13552E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272" y="3589867"/>
            <a:ext cx="3509957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45301-0C5B-49F1-98A7-D3B2FD467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Set limits on the size of crops and herds farmers could produce – goal was to stabilize prices at a level at which farmers could survive</a:t>
            </a:r>
          </a:p>
          <a:p>
            <a:r>
              <a:rPr lang="en-US" sz="2200" dirty="0">
                <a:solidFill>
                  <a:srgbClr val="FFFFFF"/>
                </a:solidFill>
              </a:rPr>
              <a:t>Farmers that agreed to </a:t>
            </a:r>
            <a:r>
              <a:rPr lang="en-US" sz="2200" u="sng" dirty="0">
                <a:solidFill>
                  <a:srgbClr val="FFFFFF"/>
                </a:solidFill>
              </a:rPr>
              <a:t>limit production</a:t>
            </a:r>
            <a:r>
              <a:rPr lang="en-US" sz="2200" dirty="0">
                <a:solidFill>
                  <a:srgbClr val="FFFFFF"/>
                </a:solidFill>
              </a:rPr>
              <a:t> were paid a subsidy</a:t>
            </a:r>
          </a:p>
          <a:p>
            <a:r>
              <a:rPr lang="en-US" sz="2200" dirty="0">
                <a:solidFill>
                  <a:srgbClr val="FFFFFF"/>
                </a:solidFill>
              </a:rPr>
              <a:t>Farmers received payments for </a:t>
            </a:r>
            <a:r>
              <a:rPr lang="en-US" sz="2200" u="sng" dirty="0">
                <a:solidFill>
                  <a:srgbClr val="FFFFFF"/>
                </a:solidFill>
              </a:rPr>
              <a:t>cutting production</a:t>
            </a:r>
            <a:r>
              <a:rPr lang="en-US" sz="2200" dirty="0">
                <a:solidFill>
                  <a:srgbClr val="FFFFFF"/>
                </a:solidFill>
              </a:rPr>
              <a:t> and </a:t>
            </a:r>
            <a:r>
              <a:rPr lang="en-US" sz="2200" u="sng" dirty="0">
                <a:solidFill>
                  <a:srgbClr val="FFFFFF"/>
                </a:solidFill>
              </a:rPr>
              <a:t>practicing conservation methods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9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983B-0DFF-41D8-BC95-B7457B9F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Long-term effects of Depression Era Agriculture Policies</a:t>
            </a:r>
          </a:p>
        </p:txBody>
      </p:sp>
      <p:graphicFrame>
        <p:nvGraphicFramePr>
          <p:cNvPr id="143" name="Content Placeholder 2">
            <a:extLst>
              <a:ext uri="{FF2B5EF4-FFF2-40B4-BE49-F238E27FC236}">
                <a16:creationId xmlns:a16="http://schemas.microsoft.com/office/drawing/2014/main" id="{91BF7E47-57C4-4049-8B03-F2EB4CEFD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6058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38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F715C6-FB3A-4FE6-AC02-1FA793FFB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/>
              <a:t>World War II and its Aftermath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E0B100-05DC-411A-9C3B-07B8F60A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dirty="0"/>
              <a:t>1939 - 1950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273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0D50-1EAF-4CC8-81F5-2333155C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en-US"/>
              <a:t>World War II &amp; its Aftermath</a:t>
            </a:r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0" descr="Image result for WORLD WAR 2 BOMBS">
            <a:extLst>
              <a:ext uri="{FF2B5EF4-FFF2-40B4-BE49-F238E27FC236}">
                <a16:creationId xmlns:a16="http://schemas.microsoft.com/office/drawing/2014/main" id="{2F8C50AE-13D2-4AA7-B6CB-BE612EF4B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7" t="5650" r="-5604" b="37143"/>
          <a:stretch/>
        </p:blipFill>
        <p:spPr bwMode="auto">
          <a:xfrm>
            <a:off x="6504564" y="-137652"/>
            <a:ext cx="3854245" cy="2513993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CA81-0935-415E-834B-5CE7FD0F5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757681"/>
            <a:ext cx="6114802" cy="3181684"/>
          </a:xfrm>
        </p:spPr>
        <p:txBody>
          <a:bodyPr anchor="t">
            <a:noAutofit/>
          </a:bodyPr>
          <a:lstStyle/>
          <a:p>
            <a:r>
              <a:rPr lang="en-US" sz="2000" dirty="0"/>
              <a:t>1939 – 1945; devastated European economies and destroyed large portions of land used for agriculture</a:t>
            </a:r>
          </a:p>
          <a:p>
            <a:r>
              <a:rPr lang="en-US" sz="2000" dirty="0"/>
              <a:t>Post-WW2, U.S. companies dominated the market for </a:t>
            </a:r>
            <a:r>
              <a:rPr lang="en-US" sz="2000" u="sng" dirty="0"/>
              <a:t>food exports</a:t>
            </a:r>
            <a:r>
              <a:rPr lang="en-US" sz="2000" dirty="0"/>
              <a:t> and </a:t>
            </a:r>
            <a:r>
              <a:rPr lang="en-US" sz="2000" u="sng" dirty="0"/>
              <a:t>farm machinery</a:t>
            </a:r>
            <a:endParaRPr lang="en-US" sz="2000" dirty="0"/>
          </a:p>
          <a:p>
            <a:r>
              <a:rPr lang="en-US" sz="2000" dirty="0"/>
              <a:t>Government agricultural policies provided an institutional framework for this growth – </a:t>
            </a:r>
            <a:r>
              <a:rPr lang="en-US" sz="2000" i="1" dirty="0"/>
              <a:t>how can we provide enough food for the U.S. AND Europe?</a:t>
            </a:r>
          </a:p>
          <a:p>
            <a:r>
              <a:rPr lang="en-US" sz="2000" dirty="0"/>
              <a:t>Result was an unprecedented level of technological sophistication</a:t>
            </a:r>
          </a:p>
          <a:p>
            <a:pPr lvl="1"/>
            <a:r>
              <a:rPr lang="en-US" sz="2000" dirty="0"/>
              <a:t>New tools required specialized skill, increased amounts of land, and money to power the machines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Image result for BOMBED FARMS WORLD WAR 2">
            <a:extLst>
              <a:ext uri="{FF2B5EF4-FFF2-40B4-BE49-F238E27FC236}">
                <a16:creationId xmlns:a16="http://schemas.microsoft.com/office/drawing/2014/main" id="{590EDA23-0084-4B25-8CB9-DDF6C17F5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3" b="3"/>
          <a:stretch/>
        </p:blipFill>
        <p:spPr bwMode="auto"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60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72">
            <a:extLst>
              <a:ext uri="{FF2B5EF4-FFF2-40B4-BE49-F238E27FC236}">
                <a16:creationId xmlns:a16="http://schemas.microsoft.com/office/drawing/2014/main" id="{A6792F05-2FD4-4F18-815E-15391E8B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B0D50-1EAF-4CC8-81F5-2333155C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World War II &amp; its Aftermath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CA81-0935-415E-834B-5CE7FD0F5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r>
              <a:rPr lang="en-US" sz="2000" dirty="0"/>
              <a:t>Only after 1950 did tractors and self-propelled harvesters fully displace horses</a:t>
            </a:r>
          </a:p>
          <a:p>
            <a:r>
              <a:rPr lang="en-US" sz="2000" dirty="0"/>
              <a:t>Most significant innovations were the </a:t>
            </a:r>
            <a:r>
              <a:rPr lang="en-US" sz="2000" u="sng" dirty="0"/>
              <a:t>combine</a:t>
            </a:r>
            <a:r>
              <a:rPr lang="en-US" sz="2000" dirty="0"/>
              <a:t> and the </a:t>
            </a:r>
            <a:r>
              <a:rPr lang="en-US" sz="2000" u="sng" dirty="0"/>
              <a:t>mechanical cotton picker</a:t>
            </a:r>
            <a:r>
              <a:rPr lang="en-US" sz="2000" dirty="0"/>
              <a:t> </a:t>
            </a:r>
          </a:p>
        </p:txBody>
      </p:sp>
      <p:pic>
        <p:nvPicPr>
          <p:cNvPr id="7170" name="Picture 2" descr="Image result for 1950S COMBINES">
            <a:extLst>
              <a:ext uri="{FF2B5EF4-FFF2-40B4-BE49-F238E27FC236}">
                <a16:creationId xmlns:a16="http://schemas.microsoft.com/office/drawing/2014/main" id="{D1796BF4-347E-4576-A818-E9A1AB9AB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r="3" b="3"/>
          <a:stretch/>
        </p:blipFill>
        <p:spPr bwMode="auto">
          <a:xfrm>
            <a:off x="6716922" y="1700078"/>
            <a:ext cx="5475077" cy="2583792"/>
          </a:xfrm>
          <a:custGeom>
            <a:avLst/>
            <a:gdLst>
              <a:gd name="connsiteX0" fmla="*/ 0 w 5475077"/>
              <a:gd name="connsiteY0" fmla="*/ 0 h 2583792"/>
              <a:gd name="connsiteX1" fmla="*/ 5475077 w 5475077"/>
              <a:gd name="connsiteY1" fmla="*/ 0 h 2583792"/>
              <a:gd name="connsiteX2" fmla="*/ 5475077 w 5475077"/>
              <a:gd name="connsiteY2" fmla="*/ 2583792 h 2583792"/>
              <a:gd name="connsiteX3" fmla="*/ 1197192 w 5475077"/>
              <a:gd name="connsiteY3" fmla="*/ 2583792 h 25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5077" h="2583792">
                <a:moveTo>
                  <a:pt x="0" y="0"/>
                </a:moveTo>
                <a:lnTo>
                  <a:pt x="5475077" y="0"/>
                </a:lnTo>
                <a:lnTo>
                  <a:pt x="5475077" y="2583792"/>
                </a:lnTo>
                <a:lnTo>
                  <a:pt x="1197192" y="25837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1950S COTTON PICKER">
            <a:extLst>
              <a:ext uri="{FF2B5EF4-FFF2-40B4-BE49-F238E27FC236}">
                <a16:creationId xmlns:a16="http://schemas.microsoft.com/office/drawing/2014/main" id="{C33DD19B-10E5-4004-8C43-29C0D74D6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3" r="3" b="3"/>
          <a:stretch/>
        </p:blipFill>
        <p:spPr bwMode="auto">
          <a:xfrm>
            <a:off x="7914115" y="4283870"/>
            <a:ext cx="4277884" cy="2583520"/>
          </a:xfrm>
          <a:custGeom>
            <a:avLst/>
            <a:gdLst>
              <a:gd name="connsiteX0" fmla="*/ 0 w 4277884"/>
              <a:gd name="connsiteY0" fmla="*/ 0 h 2583520"/>
              <a:gd name="connsiteX1" fmla="*/ 4277884 w 4277884"/>
              <a:gd name="connsiteY1" fmla="*/ 0 h 2583520"/>
              <a:gd name="connsiteX2" fmla="*/ 4277884 w 4277884"/>
              <a:gd name="connsiteY2" fmla="*/ 2583520 h 2583520"/>
              <a:gd name="connsiteX3" fmla="*/ 1192437 w 4277884"/>
              <a:gd name="connsiteY3" fmla="*/ 2583520 h 2583520"/>
              <a:gd name="connsiteX4" fmla="*/ 1188085 w 4277884"/>
              <a:gd name="connsiteY4" fmla="*/ 2574129 h 2583520"/>
              <a:gd name="connsiteX5" fmla="*/ 1192715 w 4277884"/>
              <a:gd name="connsiteY5" fmla="*/ 2574129 h 25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884" h="2583520">
                <a:moveTo>
                  <a:pt x="0" y="0"/>
                </a:moveTo>
                <a:lnTo>
                  <a:pt x="4277884" y="0"/>
                </a:lnTo>
                <a:lnTo>
                  <a:pt x="4277884" y="2583520"/>
                </a:lnTo>
                <a:lnTo>
                  <a:pt x="1192437" y="2583520"/>
                </a:lnTo>
                <a:lnTo>
                  <a:pt x="1188085" y="2574129"/>
                </a:lnTo>
                <a:lnTo>
                  <a:pt x="1192715" y="257412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06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F715C6-FB3A-4FE6-AC02-1FA793FFB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/>
              <a:t>The Third Agricultural Revolution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E0B100-05DC-411A-9C3B-07B8F60A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dirty="0"/>
              <a:t>1950 – late 1960s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727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0D50-1EAF-4CC8-81F5-2333155C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 sz="3700" dirty="0"/>
              <a:t>The Third Agricultural Revolution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result for green revolution 1960S">
            <a:extLst>
              <a:ext uri="{FF2B5EF4-FFF2-40B4-BE49-F238E27FC236}">
                <a16:creationId xmlns:a16="http://schemas.microsoft.com/office/drawing/2014/main" id="{E2163224-7F73-40E5-9EE5-920749C2A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1041" b="5044"/>
          <a:stretch/>
        </p:blipFill>
        <p:spPr bwMode="auto">
          <a:xfrm>
            <a:off x="-88246" y="1690688"/>
            <a:ext cx="6459549" cy="5198375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ABCC31D-213C-44E9-9CC8-8FB2DFC2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CA81-0935-415E-834B-5CE7FD0F5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248" y="2173288"/>
            <a:ext cx="5507009" cy="4002724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AKA the “Green Revolution”</a:t>
            </a:r>
          </a:p>
          <a:p>
            <a:r>
              <a:rPr lang="en-US" sz="2000">
                <a:solidFill>
                  <a:srgbClr val="FFFFFF"/>
                </a:solidFill>
              </a:rPr>
              <a:t>A set of research technology education initiatives that aimed to increase agricultural production worldwide, particularly in the Global South</a:t>
            </a:r>
          </a:p>
          <a:p>
            <a:r>
              <a:rPr lang="en-US" sz="2000">
                <a:solidFill>
                  <a:srgbClr val="FFFFFF"/>
                </a:solidFill>
              </a:rPr>
              <a:t>The initiatives resulted in the adoption of new technologies, including: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High-yielding varieties of cereals (esp. wheats and rices)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Chemical fertilizers and agro-chemicals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Controlled water supply (irrigation)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Increased mechanization</a:t>
            </a:r>
          </a:p>
        </p:txBody>
      </p:sp>
    </p:spTree>
    <p:extLst>
      <p:ext uri="{BB962C8B-B14F-4D97-AF65-F5344CB8AC3E}">
        <p14:creationId xmlns:p14="http://schemas.microsoft.com/office/powerpoint/2010/main" val="65339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B0D50-1EAF-4CC8-81F5-2333155C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303030"/>
                </a:solidFill>
              </a:rPr>
              <a:t>The Third Agricultural Revolution – </a:t>
            </a:r>
            <a:r>
              <a:rPr lang="en-US" sz="3100" b="1" dirty="0">
                <a:solidFill>
                  <a:srgbClr val="303030"/>
                </a:solidFill>
              </a:rPr>
              <a:t>Socioeconomic</a:t>
            </a:r>
            <a:r>
              <a:rPr lang="en-US" sz="3100" dirty="0">
                <a:solidFill>
                  <a:srgbClr val="303030"/>
                </a:solidFill>
              </a:rPr>
              <a:t> impacts?</a:t>
            </a:r>
          </a:p>
        </p:txBody>
      </p:sp>
      <p:pic>
        <p:nvPicPr>
          <p:cNvPr id="10242" name="Picture 2" descr="Image result for green revolution 1960S">
            <a:extLst>
              <a:ext uri="{FF2B5EF4-FFF2-40B4-BE49-F238E27FC236}">
                <a16:creationId xmlns:a16="http://schemas.microsoft.com/office/drawing/2014/main" id="{6B0355AE-46AF-4445-9B1F-B838B479E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6" b="1"/>
          <a:stretch/>
        </p:blipFill>
        <p:spPr bwMode="auto">
          <a:xfrm>
            <a:off x="841248" y="604158"/>
            <a:ext cx="6049941" cy="43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CA81-0935-415E-834B-5CE7FD0F5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601315"/>
            <a:ext cx="4008101" cy="4384342"/>
          </a:xfrm>
        </p:spPr>
        <p:txBody>
          <a:bodyPr anchor="ctr">
            <a:normAutofit/>
          </a:bodyPr>
          <a:lstStyle/>
          <a:p>
            <a:r>
              <a:rPr lang="en-US" sz="1700"/>
              <a:t>Transition from traditional ag to Green Revolution agriculture led to the widespread establishment of </a:t>
            </a:r>
            <a:r>
              <a:rPr lang="en-US" sz="1700" u="sng"/>
              <a:t>rural credit institutions</a:t>
            </a:r>
            <a:endParaRPr lang="en-US" sz="1700"/>
          </a:p>
          <a:p>
            <a:r>
              <a:rPr lang="en-US" sz="1700"/>
              <a:t>Smaller farmers often went into debt</a:t>
            </a:r>
          </a:p>
          <a:p>
            <a:r>
              <a:rPr lang="en-US" sz="1700"/>
              <a:t>Increased mechanization on larger farms removed a large source of </a:t>
            </a:r>
            <a:r>
              <a:rPr lang="en-US" sz="1700" u="sng"/>
              <a:t>employment</a:t>
            </a:r>
            <a:r>
              <a:rPr lang="en-US" sz="1700"/>
              <a:t> from rural economies</a:t>
            </a:r>
          </a:p>
          <a:p>
            <a:r>
              <a:rPr lang="en-US" sz="1700"/>
              <a:t>New economic difficulties of smallholder and landless farm workers led to </a:t>
            </a:r>
            <a:r>
              <a:rPr lang="en-US" sz="1700" u="sng"/>
              <a:t>increased rural-urban migration</a:t>
            </a:r>
          </a:p>
          <a:p>
            <a:r>
              <a:rPr lang="en-US" sz="1700"/>
              <a:t>Increase in global food production led to </a:t>
            </a:r>
            <a:r>
              <a:rPr lang="en-US" sz="1700" u="sng"/>
              <a:t>cheaper food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46451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B0D50-1EAF-4CC8-81F5-2333155C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303030"/>
                </a:solidFill>
              </a:rPr>
              <a:t>The Third Agricultural Revolution – </a:t>
            </a:r>
            <a:r>
              <a:rPr lang="en-US" sz="3100" b="1" dirty="0">
                <a:solidFill>
                  <a:srgbClr val="303030"/>
                </a:solidFill>
              </a:rPr>
              <a:t>Environmental</a:t>
            </a:r>
            <a:r>
              <a:rPr lang="en-US" sz="3100" dirty="0">
                <a:solidFill>
                  <a:srgbClr val="303030"/>
                </a:solidFill>
              </a:rPr>
              <a:t> impacts?</a:t>
            </a:r>
          </a:p>
        </p:txBody>
      </p:sp>
      <p:pic>
        <p:nvPicPr>
          <p:cNvPr id="9218" name="Picture 2" descr="Image result for green revolution 1960S">
            <a:extLst>
              <a:ext uri="{FF2B5EF4-FFF2-40B4-BE49-F238E27FC236}">
                <a16:creationId xmlns:a16="http://schemas.microsoft.com/office/drawing/2014/main" id="{C4239A57-A4F3-43F7-B315-D7AEBA373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" r="1" b="10629"/>
          <a:stretch/>
        </p:blipFill>
        <p:spPr bwMode="auto">
          <a:xfrm>
            <a:off x="841248" y="604158"/>
            <a:ext cx="6049941" cy="43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CA81-0935-415E-834B-5CE7FD0F5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601315"/>
            <a:ext cx="4008101" cy="4384342"/>
          </a:xfrm>
        </p:spPr>
        <p:txBody>
          <a:bodyPr anchor="ctr">
            <a:normAutofit/>
          </a:bodyPr>
          <a:lstStyle/>
          <a:p>
            <a:r>
              <a:rPr lang="en-US" sz="1900"/>
              <a:t>Effects on agricultural and wild biodiversity – reliance on just a few high-yield varieties of each crop</a:t>
            </a:r>
          </a:p>
          <a:p>
            <a:r>
              <a:rPr lang="en-US" sz="1900"/>
              <a:t>Concerns about susceptibility to pathogens that </a:t>
            </a:r>
            <a:r>
              <a:rPr lang="en-US" sz="1900" u="sng"/>
              <a:t>cannot</a:t>
            </a:r>
            <a:r>
              <a:rPr lang="en-US" sz="1900"/>
              <a:t> be controlled by agro-chemicals</a:t>
            </a:r>
          </a:p>
          <a:p>
            <a:r>
              <a:rPr lang="en-US" sz="1900"/>
              <a:t>Reliance on a few stable and market profitable crops</a:t>
            </a:r>
          </a:p>
          <a:p>
            <a:r>
              <a:rPr lang="en-US" sz="1900"/>
              <a:t>Increased greenhouse gas emissions</a:t>
            </a:r>
          </a:p>
          <a:p>
            <a:r>
              <a:rPr lang="en-US" sz="1900"/>
              <a:t>Dependence on non-renewable resources</a:t>
            </a:r>
          </a:p>
          <a:p>
            <a:r>
              <a:rPr lang="en-US" sz="1900"/>
              <a:t>Big concern about the unsustainability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328343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F715C6-FB3A-4FE6-AC02-1FA793FFB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/>
              <a:t>Post-Green Revolution Paradigm Shifts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E0B100-05DC-411A-9C3B-07B8F60A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dirty="0"/>
              <a:t>1970s - now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576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5255-B265-41F5-BBA6-4BC846A8F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Today’s 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0A31A0-F86E-4548-AEEE-6CE1153AA8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8174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79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0D50-1EAF-4CC8-81F5-2333155C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Post-Green Revolution Paradigm Shifts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CA81-0935-415E-834B-5CE7FD0F5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123153"/>
            <a:ext cx="5334000" cy="3375920"/>
          </a:xfrm>
        </p:spPr>
        <p:txBody>
          <a:bodyPr anchor="t">
            <a:noAutofit/>
          </a:bodyPr>
          <a:lstStyle/>
          <a:p>
            <a:r>
              <a:rPr lang="en-US" sz="1800" dirty="0"/>
              <a:t>From 1950 to 1970, U.S. agriculture grew at an astonishing rate</a:t>
            </a:r>
          </a:p>
          <a:p>
            <a:pPr lvl="1"/>
            <a:r>
              <a:rPr lang="en-US" sz="1800" dirty="0"/>
              <a:t>Reduction of the agricultural labor force by approximately 50%</a:t>
            </a:r>
          </a:p>
          <a:p>
            <a:pPr lvl="1"/>
            <a:r>
              <a:rPr lang="en-US" sz="1800" dirty="0"/>
              <a:t>Rapid consolidation of farms</a:t>
            </a:r>
          </a:p>
          <a:p>
            <a:r>
              <a:rPr lang="en-US" sz="1800" dirty="0"/>
              <a:t>Thousands of small family farms are consolidated into large corporate conglomerates as a result of mechanization and economic policy</a:t>
            </a:r>
          </a:p>
          <a:p>
            <a:pPr lvl="1"/>
            <a:r>
              <a:rPr lang="en-US" sz="1800" dirty="0"/>
              <a:t>“Get big or get out”</a:t>
            </a:r>
          </a:p>
          <a:p>
            <a:r>
              <a:rPr lang="en-US" sz="1800" dirty="0"/>
              <a:t>Large farms employ almost 2/3rds of all farm laborers – most who only work on a part-time or seasonal basis</a:t>
            </a:r>
          </a:p>
          <a:p>
            <a:r>
              <a:rPr lang="en-US" sz="1800" dirty="0"/>
              <a:t>Still… the number of farms in the U.S. has remained relatively stable and so has the number of farm operators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Image result for GET BIG OR GET OUT FARMING">
            <a:extLst>
              <a:ext uri="{FF2B5EF4-FFF2-40B4-BE49-F238E27FC236}">
                <a16:creationId xmlns:a16="http://schemas.microsoft.com/office/drawing/2014/main" id="{47780872-B19E-4646-B6E4-84A6751F9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r="27537" b="-2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09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picture containing outdoor, water, standing, group&#10;&#10;Description generated with very high confidence">
            <a:extLst>
              <a:ext uri="{FF2B5EF4-FFF2-40B4-BE49-F238E27FC236}">
                <a16:creationId xmlns:a16="http://schemas.microsoft.com/office/drawing/2014/main" id="{6E594D29-D92B-49F1-9CD8-C72DFF995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 rot="10800000"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B0D50-1EAF-4CC8-81F5-2333155C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300"/>
              <a:t>Post-Green Revolution Paradigm Shifts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CA81-0935-415E-834B-5CE7FD0F5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Structurally, U.S. agriculture is still dominated by family-owned farms</a:t>
            </a:r>
          </a:p>
          <a:p>
            <a:r>
              <a:rPr lang="en-US" sz="2000" dirty="0"/>
              <a:t>HOWEVER – many families form partnerships or corporations in which the family retains majority ownership</a:t>
            </a:r>
          </a:p>
          <a:p>
            <a:r>
              <a:rPr lang="en-US" sz="2000" dirty="0"/>
              <a:t>Increasingly closer tie between farmers and agricultural businesses (contract farming)</a:t>
            </a:r>
          </a:p>
        </p:txBody>
      </p:sp>
    </p:spTree>
    <p:extLst>
      <p:ext uri="{BB962C8B-B14F-4D97-AF65-F5344CB8AC3E}">
        <p14:creationId xmlns:p14="http://schemas.microsoft.com/office/powerpoint/2010/main" val="101311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0D50-1EAF-4CC8-81F5-2333155C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consolidation keep happening?</a:t>
            </a:r>
            <a:br>
              <a:rPr lang="en-US" dirty="0"/>
            </a:br>
            <a:r>
              <a:rPr lang="en-US" dirty="0"/>
              <a:t>Where are the family farms going?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CA81-0935-415E-834B-5CE7FD0F5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William Cochrane – concept of </a:t>
            </a:r>
            <a:r>
              <a:rPr lang="en-US" u="sng" dirty="0"/>
              <a:t>agricultural treadmills</a:t>
            </a:r>
            <a:endParaRPr lang="en-US" dirty="0"/>
          </a:p>
          <a:p>
            <a:r>
              <a:rPr lang="en-US" dirty="0"/>
              <a:t>Idea that farmers are under tremendous economic pressure to adopt new technologies and increase the size of their operations</a:t>
            </a:r>
          </a:p>
          <a:p>
            <a:r>
              <a:rPr lang="en-US" dirty="0"/>
              <a:t>Logic:</a:t>
            </a:r>
            <a:br>
              <a:rPr lang="en-US" dirty="0"/>
            </a:br>
            <a:r>
              <a:rPr lang="en-US" dirty="0"/>
              <a:t>(1) Those first to adopt a technology initially experience windfall profits from increased output</a:t>
            </a:r>
            <a:br>
              <a:rPr lang="en-US" dirty="0"/>
            </a:br>
            <a:r>
              <a:rPr lang="en-US" dirty="0"/>
              <a:t>(2) The effect of the heightened output eventually exerts downward pressure on prices </a:t>
            </a:r>
            <a:r>
              <a:rPr lang="en-US" u="sng" dirty="0"/>
              <a:t>because</a:t>
            </a:r>
            <a:r>
              <a:rPr lang="en-US" dirty="0"/>
              <a:t> the market becomes flooded with new product</a:t>
            </a:r>
          </a:p>
          <a:p>
            <a:r>
              <a:rPr lang="en-US" dirty="0"/>
              <a:t>Those yet to adopt the technology MUST if they wish to remain in the market</a:t>
            </a:r>
          </a:p>
        </p:txBody>
      </p:sp>
    </p:spTree>
    <p:extLst>
      <p:ext uri="{BB962C8B-B14F-4D97-AF65-F5344CB8AC3E}">
        <p14:creationId xmlns:p14="http://schemas.microsoft.com/office/powerpoint/2010/main" val="19902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B0D50-1EAF-4CC8-81F5-2333155C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Agricultural Treadmills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CA81-0935-415E-834B-5CE7FD0F5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1700"/>
              <a:t>Those who have invested in new technologies are essentially running on the spot</a:t>
            </a:r>
          </a:p>
          <a:p>
            <a:r>
              <a:rPr lang="en-US" sz="1700"/>
              <a:t>However, those who have not yet jumped on the treadmill are left behind – slow to adapt? More likely to “fall off the treadmill”</a:t>
            </a:r>
          </a:p>
          <a:p>
            <a:r>
              <a:rPr lang="en-US" sz="1700"/>
              <a:t>Continual pressure to adopt the latest technologies and inputs while simultaneously increasing operation scale</a:t>
            </a:r>
          </a:p>
        </p:txBody>
      </p:sp>
      <p:pic>
        <p:nvPicPr>
          <p:cNvPr id="12290" name="Picture 2" descr="Image result for agricultural treadmill">
            <a:extLst>
              <a:ext uri="{FF2B5EF4-FFF2-40B4-BE49-F238E27FC236}">
                <a16:creationId xmlns:a16="http://schemas.microsoft.com/office/drawing/2014/main" id="{1A60C294-E249-4709-884C-ABBE702D2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692113"/>
            <a:ext cx="6250769" cy="33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14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0D50-1EAF-4CC8-81F5-2333155C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Despite this, there are still family farms.</a:t>
            </a:r>
            <a:br>
              <a:rPr lang="en-US" dirty="0"/>
            </a:br>
            <a:r>
              <a:rPr lang="en-US" dirty="0"/>
              <a:t>Why do they continue to persist?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CA81-0935-415E-834B-5CE7FD0F5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people think that family farms are able to persist because of their willingness to accept lower levels of wages (self-exploitation), which allows them to overcome productivity issues</a:t>
            </a:r>
            <a:br>
              <a:rPr lang="en-US" dirty="0"/>
            </a:br>
            <a:endParaRPr lang="en-US" dirty="0"/>
          </a:p>
          <a:p>
            <a:r>
              <a:rPr lang="en-US" u="sng" dirty="0"/>
              <a:t>The Mann-Dickinson thesis</a:t>
            </a:r>
            <a:r>
              <a:rPr lang="en-US" dirty="0"/>
              <a:t> REJECTS this argument</a:t>
            </a:r>
            <a:br>
              <a:rPr lang="en-US" dirty="0"/>
            </a:br>
            <a:r>
              <a:rPr lang="en-US" dirty="0"/>
              <a:t>Argue a structural explanation for why capital-labor relations proceed more slowly in agriculture than in other sectors</a:t>
            </a:r>
          </a:p>
        </p:txBody>
      </p:sp>
    </p:spTree>
    <p:extLst>
      <p:ext uri="{BB962C8B-B14F-4D97-AF65-F5344CB8AC3E}">
        <p14:creationId xmlns:p14="http://schemas.microsoft.com/office/powerpoint/2010/main" val="222780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B0D50-1EAF-4CC8-81F5-2333155C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/>
              <a:t>The Mann-Dickinson thesis</a:t>
            </a:r>
          </a:p>
        </p:txBody>
      </p:sp>
      <p:cxnSp>
        <p:nvCxnSpPr>
          <p:cNvPr id="39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CA81-0935-415E-834B-5CE7FD0F5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r>
              <a:rPr lang="en-US" sz="2000"/>
              <a:t>“Capitalist development appears to stop, as it were, at the farm gate”</a:t>
            </a:r>
          </a:p>
          <a:p>
            <a:pPr lvl="1"/>
            <a:r>
              <a:rPr lang="en-US" sz="2000"/>
              <a:t>There’s something about nature itself that is holding capitalism at bay when it approaches agriculture</a:t>
            </a:r>
          </a:p>
          <a:p>
            <a:r>
              <a:rPr lang="en-US" sz="2000"/>
              <a:t>Mann and Dickinson identify the following reasons why family farms persist: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/>
              <a:t>Gap between production time and labor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/>
              <a:t>Unproductive production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/>
              <a:t>Risks/invariabilities of production</a:t>
            </a:r>
          </a:p>
          <a:p>
            <a:r>
              <a:rPr lang="en-US" sz="2000"/>
              <a:t>Currently, capitalism does not have the power to literally transform nature</a:t>
            </a:r>
          </a:p>
          <a:p>
            <a:r>
              <a:rPr lang="en-US" sz="2000"/>
              <a:t>Growing takes time and is at the mercy of time, risks, and invariabilities</a:t>
            </a:r>
          </a:p>
        </p:txBody>
      </p:sp>
    </p:spTree>
    <p:extLst>
      <p:ext uri="{BB962C8B-B14F-4D97-AF65-F5344CB8AC3E}">
        <p14:creationId xmlns:p14="http://schemas.microsoft.com/office/powerpoint/2010/main" val="143984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F715C6-FB3A-4FE6-AC02-1FA793FFB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/>
              <a:t>Farming in the 21</a:t>
            </a:r>
            <a:r>
              <a:rPr lang="en-US" sz="5800" baseline="30000" dirty="0"/>
              <a:t>st</a:t>
            </a:r>
            <a:r>
              <a:rPr lang="en-US" sz="5800" dirty="0"/>
              <a:t> Century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E0B100-05DC-411A-9C3B-07B8F60A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453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F4D5-3D1C-4967-8E2E-F248AA7B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sz="4400" dirty="0"/>
              <a:t>Brainstorm – Draw a farmer!</a:t>
            </a:r>
          </a:p>
        </p:txBody>
      </p:sp>
      <p:pic>
        <p:nvPicPr>
          <p:cNvPr id="7" name="Graphic 6" descr="History">
            <a:extLst>
              <a:ext uri="{FF2B5EF4-FFF2-40B4-BE49-F238E27FC236}">
                <a16:creationId xmlns:a16="http://schemas.microsoft.com/office/drawing/2014/main" id="{BB9E8BC4-C923-4B5D-8328-8F96D8417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915BBB-CA73-4EAA-8D7E-0D090F751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</a:t>
            </a:r>
            <a:r>
              <a:rPr lang="en-US" sz="2800" b="1" dirty="0"/>
              <a:t>ake 5 minutes to draw what you think a farmer looks like while at work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Name at least three characteristics of your farmer</a:t>
            </a:r>
          </a:p>
          <a:p>
            <a:pPr>
              <a:lnSpc>
                <a:spcPct val="110000"/>
              </a:lnSpc>
            </a:pPr>
            <a:r>
              <a:rPr lang="en-US" i="1" dirty="0"/>
              <a:t>What is their gender?</a:t>
            </a:r>
          </a:p>
          <a:p>
            <a:pPr>
              <a:lnSpc>
                <a:spcPct val="110000"/>
              </a:lnSpc>
            </a:pPr>
            <a:r>
              <a:rPr lang="en-US" i="1" dirty="0"/>
              <a:t>Race?</a:t>
            </a:r>
          </a:p>
          <a:p>
            <a:pPr>
              <a:lnSpc>
                <a:spcPct val="110000"/>
              </a:lnSpc>
            </a:pPr>
            <a:r>
              <a:rPr lang="en-US" i="1" dirty="0"/>
              <a:t>Where do they live?</a:t>
            </a:r>
          </a:p>
          <a:p>
            <a:pPr>
              <a:lnSpc>
                <a:spcPct val="110000"/>
              </a:lnSpc>
            </a:pPr>
            <a:r>
              <a:rPr lang="en-US" i="1" dirty="0"/>
              <a:t>What are they farming?</a:t>
            </a:r>
          </a:p>
          <a:p>
            <a:pPr>
              <a:lnSpc>
                <a:spcPct val="110000"/>
              </a:lnSpc>
            </a:pPr>
            <a:r>
              <a:rPr lang="en-US" i="1" dirty="0"/>
              <a:t>Are they old? Young?</a:t>
            </a:r>
          </a:p>
        </p:txBody>
      </p:sp>
    </p:spTree>
    <p:extLst>
      <p:ext uri="{BB962C8B-B14F-4D97-AF65-F5344CB8AC3E}">
        <p14:creationId xmlns:p14="http://schemas.microsoft.com/office/powerpoint/2010/main" val="2903155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F715C6-FB3A-4FE6-AC02-1FA793FFB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/>
              <a:t>Profile of Contemporary Farms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E0B100-05DC-411A-9C3B-07B8F60A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dirty="0"/>
              <a:t>U.S. Census of Agriculture, 2017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923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8CE32CD-14BA-4774-81FC-568F3CCF7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81" y="508557"/>
            <a:ext cx="7330350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C5B49-4D4E-4918-9490-BA942E762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331" y="643467"/>
            <a:ext cx="2269671" cy="53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7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009D9-83EA-4F11-B2D5-EEFB29AB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Recap from Monday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C4E1002-21BE-4052-82AB-1EEEE558E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806590"/>
              </p:ext>
            </p:extLst>
          </p:nvPr>
        </p:nvGraphicFramePr>
        <p:xfrm>
          <a:off x="4746430" y="676197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831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55974D-9ADF-45FF-A51D-060E64F1E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828" y="1640994"/>
            <a:ext cx="6201958" cy="3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39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622D2-D2A3-46D3-ADE4-29580DEC0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85" y="991141"/>
            <a:ext cx="3222938" cy="4535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D332EC-3513-405B-ADA3-DCFF97EB7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787" y="1062837"/>
            <a:ext cx="6456245" cy="432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44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B60C1-E29E-47E2-828D-735961F92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64162"/>
            <a:ext cx="5294716" cy="232967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E31119D-1725-43E0-B05C-1D6E9550D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2078848"/>
            <a:ext cx="5294715" cy="270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07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Top Corners Rounded 8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Top Corners Rounded 10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1A02F-1AE0-4D89-9418-2B41C2FD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Number of farms owned by non-family investors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65DC4-36C7-46C3-9737-D6665F0B9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Majority of farms in the U.S. are small, operating on annual sales of less than $10,000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 2018, </a:t>
            </a:r>
            <a:r>
              <a:rPr lang="en-US" sz="2000" u="sng" dirty="0">
                <a:solidFill>
                  <a:schemeClr val="bg1"/>
                </a:solidFill>
              </a:rPr>
              <a:t>only 2% of farms</a:t>
            </a:r>
            <a:r>
              <a:rPr lang="en-US" sz="2000" dirty="0">
                <a:solidFill>
                  <a:schemeClr val="bg1"/>
                </a:solidFill>
              </a:rPr>
              <a:t> were primarily owned by non-family investors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Accounted for 44,010 acres out of a total 2,042,220 farms across the U.S.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3FFB6-013E-459C-933F-36BA2349D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67" y="1510506"/>
            <a:ext cx="6542117" cy="367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A02F-1AE0-4D89-9418-2B41C2FD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/>
              <a:t>Complicating the definition of a “family farm”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E976DE-FAE4-4C3D-A200-BB7510B5A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570718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840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F715C6-FB3A-4FE6-AC02-1FA793FFB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/>
              <a:t>Looking to the future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E0B100-05DC-411A-9C3B-07B8F60A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69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D4CB4-0375-40A4-AFBA-56C79FB9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BF67A1-6A76-4AAD-9867-57EB5DC1A90F}"/>
              </a:ext>
            </a:extLst>
          </p:cNvPr>
          <p:cNvGrpSpPr/>
          <p:nvPr/>
        </p:nvGrpSpPr>
        <p:grpSpPr>
          <a:xfrm>
            <a:off x="838200" y="4628936"/>
            <a:ext cx="6459794" cy="2097584"/>
            <a:chOff x="512200" y="2600325"/>
            <a:chExt cx="9810750" cy="27754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646980-08F6-484C-867F-70629C77A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200" y="2600325"/>
              <a:ext cx="9810750" cy="21431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EA22CE-B3FA-40A9-8A61-C4B38B3B9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00" y="4632837"/>
              <a:ext cx="1581150" cy="74295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C376953-65B8-4B41-86EB-4FD591108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56879"/>
            <a:ext cx="8581872" cy="757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877163-58EA-4587-B3BC-AEE3BA791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11" y="3013093"/>
            <a:ext cx="5804685" cy="1272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150886-C59D-42C9-839F-AA32B7323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9641" y="2462445"/>
            <a:ext cx="5100861" cy="1186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05414-E97E-48B4-8FB4-68F36770A3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2804" y="4332666"/>
            <a:ext cx="4819608" cy="12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76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5D4CB4-0375-40A4-AFBA-56C79FB949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Opportunities?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6FF9A-C986-4403-940F-A7C0F0A54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3" y="2965450"/>
            <a:ext cx="5710238" cy="2317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1E2B1-00EE-490B-A4E2-7C5221615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13" y="5365750"/>
            <a:ext cx="5710238" cy="600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5B789D-B94A-482C-BA94-1D3A8E30B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700" y="4210427"/>
            <a:ext cx="5067238" cy="608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8A9F5-747D-4946-A394-EB073E4FB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700" y="2965450"/>
            <a:ext cx="4243388" cy="1033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A01E2-2354-488B-A4CB-2D22A86C0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0700" y="4963318"/>
            <a:ext cx="4243388" cy="129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1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F715C6-FB3A-4FE6-AC02-1FA793FFB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/>
              <a:t>The Great Depression and a New Deal for Agriculture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E0B100-05DC-411A-9C3B-07B8F60A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dirty="0"/>
              <a:t>1930 - 1939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324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C2FF-74BF-4846-B8B1-39353C4FA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/>
              <a:t>The Great Depression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D424424-5D03-4D86-A87F-B9C8758A1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en-US" sz="1800"/>
              <a:t>Although the 1920s appeared to be a prosperous time, income across the U.S. was unevenly distributed</a:t>
            </a:r>
          </a:p>
          <a:p>
            <a:r>
              <a:rPr lang="en-US" sz="1800" u="sng"/>
              <a:t>The Great Depression</a:t>
            </a:r>
            <a:r>
              <a:rPr lang="en-US" sz="1800"/>
              <a:t> began with the dramatic crash of the stock market on “Black Thursday” – October 24, 1929</a:t>
            </a:r>
          </a:p>
          <a:p>
            <a:r>
              <a:rPr lang="en-US" sz="1800"/>
              <a:t>Over the next several years, consumer spending and investment dropped, which caused steep declines in </a:t>
            </a:r>
            <a:r>
              <a:rPr lang="en-US" sz="1800" u="sng"/>
              <a:t>industrial output</a:t>
            </a:r>
            <a:r>
              <a:rPr lang="en-US" sz="1800"/>
              <a:t> and </a:t>
            </a:r>
            <a:r>
              <a:rPr lang="en-US" sz="1800" u="sng"/>
              <a:t>employment</a:t>
            </a:r>
            <a:r>
              <a:rPr lang="en-US" sz="1800"/>
              <a:t> as failing companies laid off workers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the great depression">
            <a:extLst>
              <a:ext uri="{FF2B5EF4-FFF2-40B4-BE49-F238E27FC236}">
                <a16:creationId xmlns:a16="http://schemas.microsoft.com/office/drawing/2014/main" id="{846D6C1D-F266-4A2C-8A36-2E5CC8B31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r="20787"/>
          <a:stretch/>
        </p:blipFill>
        <p:spPr bwMode="auto"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24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C2FF-74BF-4846-B8B1-39353C4FA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en-US"/>
              <a:t>The Great Depression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D424424-5D03-4D86-A87F-B9C8758A1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546555"/>
            <a:ext cx="6382657" cy="3507111"/>
          </a:xfrm>
        </p:spPr>
        <p:txBody>
          <a:bodyPr anchor="t">
            <a:normAutofit/>
          </a:bodyPr>
          <a:lstStyle/>
          <a:p>
            <a:r>
              <a:rPr lang="en-US" sz="1800" dirty="0"/>
              <a:t>At the height of the Depression in 1933, nearly 25% of the U.S. total work force (12,830,000 people) were unemployed</a:t>
            </a:r>
          </a:p>
          <a:p>
            <a:r>
              <a:rPr lang="en-US" sz="1800" dirty="0"/>
              <a:t>Farm prices fell so drastically that many farmers lost their homes and land</a:t>
            </a:r>
          </a:p>
          <a:p>
            <a:pPr lvl="1"/>
            <a:r>
              <a:rPr lang="en-US" sz="1800" dirty="0"/>
              <a:t>In 1930, the average farm was not that different from ones in the late 1800s</a:t>
            </a:r>
          </a:p>
          <a:p>
            <a:pPr lvl="2"/>
            <a:r>
              <a:rPr lang="en-US" sz="1800" dirty="0"/>
              <a:t>Most still used horses and mules</a:t>
            </a:r>
          </a:p>
          <a:p>
            <a:pPr lvl="2"/>
            <a:r>
              <a:rPr lang="en-US" sz="1800" dirty="0"/>
              <a:t>Most only grew one or two money crops (tobacco or cotton)</a:t>
            </a:r>
          </a:p>
          <a:p>
            <a:pPr lvl="2"/>
            <a:r>
              <a:rPr lang="en-US" sz="1800" dirty="0"/>
              <a:t>Food for home still largely came from family farms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1445B8C-D724-4F73-AB77-3CCE4E822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20963"/>
            <a:ext cx="4657345" cy="6816065"/>
          </a:xfrm>
          <a:prstGeom prst="rect">
            <a:avLst/>
          </a:prstGeom>
          <a:solidFill>
            <a:schemeClr val="bg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https://www.traveldiariesapp.com/PublicImage/fa36434d-0b4a-448f-b547-6d70cbb93148/11838d2f-d158-4e7f-a640-9b11a0dca9fc/c1de1d7d-f8f9-4766-8647-9ccfe699063a/image-size-share-landscape">
            <a:extLst>
              <a:ext uri="{FF2B5EF4-FFF2-40B4-BE49-F238E27FC236}">
                <a16:creationId xmlns:a16="http://schemas.microsoft.com/office/drawing/2014/main" id="{6001D959-78B7-44D0-A5D0-8A3EB9185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4549" y="342696"/>
            <a:ext cx="3795051" cy="27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9905336-A7CD-4C75-9E77-C704674F4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73347" y="34290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oreclosure sale sign">
            <a:extLst>
              <a:ext uri="{FF2B5EF4-FFF2-40B4-BE49-F238E27FC236}">
                <a16:creationId xmlns:a16="http://schemas.microsoft.com/office/drawing/2014/main" id="{F530818D-A20D-4E64-B38E-90C76B965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0954" y="3735414"/>
            <a:ext cx="2262242" cy="27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39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C2FF-74BF-4846-B8B1-39353C4FA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en-US"/>
              <a:t>The Great Depression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D424424-5D03-4D86-A87F-B9C8758A1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r>
              <a:rPr lang="en-US" sz="2400"/>
              <a:t>The Depression necessitated new farm policies, otherwise up to half of U.S. farmers would have suffered bankruptcy (</a:t>
            </a:r>
            <a:r>
              <a:rPr lang="en-US" sz="2400" b="1"/>
              <a:t>1/4 did</a:t>
            </a:r>
            <a:r>
              <a:rPr lang="en-US" sz="2400"/>
              <a:t>) and the overall Depression would have been </a:t>
            </a:r>
            <a:r>
              <a:rPr lang="en-US" sz="2400" u="sng"/>
              <a:t>much</a:t>
            </a:r>
            <a:r>
              <a:rPr lang="en-US" sz="2400"/>
              <a:t> more severe</a:t>
            </a:r>
          </a:p>
          <a:p>
            <a:r>
              <a:rPr lang="en-US" sz="2400" u="sng"/>
              <a:t>The New Deal</a:t>
            </a:r>
            <a:r>
              <a:rPr lang="en-US" sz="2400"/>
              <a:t>, led by President FDR’s administration, brought forth a period of major agricultural legislation and programming by the federal government</a:t>
            </a:r>
          </a:p>
        </p:txBody>
      </p:sp>
      <p:pic>
        <p:nvPicPr>
          <p:cNvPr id="3074" name="Picture 2" descr="Image result for fdr new deal">
            <a:extLst>
              <a:ext uri="{FF2B5EF4-FFF2-40B4-BE49-F238E27FC236}">
                <a16:creationId xmlns:a16="http://schemas.microsoft.com/office/drawing/2014/main" id="{F35CDD45-70F4-4D35-9C7B-4D930956D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r="6361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5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2CBA-BE58-427A-8C92-45094390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00426"/>
            <a:ext cx="9875520" cy="33606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Short clip –</a:t>
            </a:r>
            <a:b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“The Depression, The Family Farm, and the New Deal”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5A61-E620-413F-9B15-9330CF411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36" y="4119928"/>
            <a:ext cx="9875520" cy="136647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u="sng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https://www.youtube.com/watch?v=byAxhrUhjfw&amp;feature=youtu.be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60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983B-0DFF-41D8-BC95-B7457B9F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r>
              <a:rPr lang="en-US" sz="4100"/>
              <a:t>Farm Security Administration (FSA)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45301-0C5B-49F1-98A7-D3B2FD467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r>
              <a:rPr lang="en-US" sz="2000" dirty="0"/>
              <a:t>Created in 1933 by Roosevelt as part of the New Deal</a:t>
            </a:r>
          </a:p>
          <a:p>
            <a:r>
              <a:rPr lang="en-US" sz="2000" dirty="0"/>
              <a:t>Goal was to come to the aid of agricultural workers and tenant and family farms</a:t>
            </a:r>
          </a:p>
          <a:p>
            <a:r>
              <a:rPr lang="en-US" sz="2000" dirty="0"/>
              <a:t>Price supports for six basic commodities:</a:t>
            </a:r>
            <a:br>
              <a:rPr lang="en-US" sz="2000" dirty="0"/>
            </a:br>
            <a:r>
              <a:rPr lang="en-US" sz="2000" dirty="0"/>
              <a:t>Peanuts, cotton, tobacco, rice, wheat, and corn</a:t>
            </a:r>
          </a:p>
          <a:p>
            <a:r>
              <a:rPr lang="en-US" sz="2000" dirty="0"/>
              <a:t>Promoted co-ops and provided medical care to poor rural families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US-FarmSecurityAdministration-Logo.svg">
            <a:extLst>
              <a:ext uri="{FF2B5EF4-FFF2-40B4-BE49-F238E27FC236}">
                <a16:creationId xmlns:a16="http://schemas.microsoft.com/office/drawing/2014/main" id="{46E444F6-3BB9-46ED-8D98-104F6153C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908" y="719644"/>
            <a:ext cx="2364317" cy="19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 descr="Image result for agricultural adjustment act">
            <a:extLst>
              <a:ext uri="{FF2B5EF4-FFF2-40B4-BE49-F238E27FC236}">
                <a16:creationId xmlns:a16="http://schemas.microsoft.com/office/drawing/2014/main" id="{6B61145C-7093-4E90-A512-B1230207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5881" y="3624329"/>
            <a:ext cx="3807486" cy="30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SA MEETINGS 1933">
            <a:extLst>
              <a:ext uri="{FF2B5EF4-FFF2-40B4-BE49-F238E27FC236}">
                <a16:creationId xmlns:a16="http://schemas.microsoft.com/office/drawing/2014/main" id="{D995EA64-24C6-4B34-9C58-1D92EE76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7798" y="719644"/>
            <a:ext cx="2825931" cy="210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105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1546</Words>
  <Application>Microsoft Office PowerPoint</Application>
  <PresentationFormat>Widescreen</PresentationFormat>
  <Paragraphs>147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Agriculture and the Rural U.S. (Part 2)</vt:lpstr>
      <vt:lpstr>Today’s agenda</vt:lpstr>
      <vt:lpstr>Recap from Monday</vt:lpstr>
      <vt:lpstr>The Great Depression and a New Deal for Agriculture</vt:lpstr>
      <vt:lpstr>The Great Depression</vt:lpstr>
      <vt:lpstr>The Great Depression</vt:lpstr>
      <vt:lpstr>The Great Depression</vt:lpstr>
      <vt:lpstr>Short clip – “The Depression, The Family Farm, and the New Deal”</vt:lpstr>
      <vt:lpstr>Farm Security Administration (FSA)</vt:lpstr>
      <vt:lpstr>Agricultural Adjustment Act (1933)</vt:lpstr>
      <vt:lpstr>Long-term effects of Depression Era Agriculture Policies</vt:lpstr>
      <vt:lpstr>World War II and its Aftermath</vt:lpstr>
      <vt:lpstr>World War II &amp; its Aftermath</vt:lpstr>
      <vt:lpstr>World War II &amp; its Aftermath</vt:lpstr>
      <vt:lpstr>The Third Agricultural Revolution</vt:lpstr>
      <vt:lpstr>The Third Agricultural Revolution</vt:lpstr>
      <vt:lpstr>The Third Agricultural Revolution – Socioeconomic impacts?</vt:lpstr>
      <vt:lpstr>The Third Agricultural Revolution – Environmental impacts?</vt:lpstr>
      <vt:lpstr>Post-Green Revolution Paradigm Shifts</vt:lpstr>
      <vt:lpstr>Post-Green Revolution Paradigm Shifts</vt:lpstr>
      <vt:lpstr>Post-Green Revolution Paradigm Shifts</vt:lpstr>
      <vt:lpstr>Why does this consolidation keep happening? Where are the family farms going?</vt:lpstr>
      <vt:lpstr>Agricultural Treadmills</vt:lpstr>
      <vt:lpstr>Despite this, there are still family farms. Why do they continue to persist?</vt:lpstr>
      <vt:lpstr>The Mann-Dickinson thesis</vt:lpstr>
      <vt:lpstr>Farming in the 21st Century</vt:lpstr>
      <vt:lpstr>Brainstorm – Draw a farmer!</vt:lpstr>
      <vt:lpstr>Profile of Contemporary Farms</vt:lpstr>
      <vt:lpstr>PowerPoint Presentation</vt:lpstr>
      <vt:lpstr>PowerPoint Presentation</vt:lpstr>
      <vt:lpstr>PowerPoint Presentation</vt:lpstr>
      <vt:lpstr>PowerPoint Presentation</vt:lpstr>
      <vt:lpstr>Number of farms owned by non-family investors</vt:lpstr>
      <vt:lpstr>Complicating the definition of a “family farm”</vt:lpstr>
      <vt:lpstr>Looking to the future</vt:lpstr>
      <vt:lpstr>Challenges?</vt:lpstr>
      <vt:lpstr>Opportunities?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and the Rural U.S. (Part 2)</dc:title>
  <dc:creator>Hannah Whitley</dc:creator>
  <cp:lastModifiedBy>Hannah Whitley</cp:lastModifiedBy>
  <cp:revision>2</cp:revision>
  <dcterms:created xsi:type="dcterms:W3CDTF">2019-11-06T13:07:13Z</dcterms:created>
  <dcterms:modified xsi:type="dcterms:W3CDTF">2019-11-06T13:18:15Z</dcterms:modified>
</cp:coreProperties>
</file>